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71" r:id="rId2"/>
    <p:sldId id="280" r:id="rId3"/>
    <p:sldId id="282" r:id="rId4"/>
    <p:sldId id="291" r:id="rId5"/>
    <p:sldId id="294" r:id="rId6"/>
    <p:sldId id="295" r:id="rId7"/>
    <p:sldId id="296" r:id="rId8"/>
    <p:sldId id="297" r:id="rId9"/>
    <p:sldId id="289" r:id="rId10"/>
    <p:sldId id="290" r:id="rId11"/>
  </p:sldIdLst>
  <p:sldSz cx="24377650" cy="13716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kasovic, Drazenka" initials="RD" lastIdx="7" clrIdx="0">
    <p:extLst>
      <p:ext uri="{19B8F6BF-5375-455C-9EA6-DF929625EA0E}">
        <p15:presenceInfo xmlns:p15="http://schemas.microsoft.com/office/powerpoint/2012/main" userId="S::dasha.rakasovic@austin.utexas.edu::ec06defb-d5ec-4612-9bd0-62cc35ac01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56"/>
    <p:restoredTop sz="96405"/>
  </p:normalViewPr>
  <p:slideViewPr>
    <p:cSldViewPr snapToGrid="0" snapToObjects="1">
      <p:cViewPr varScale="1">
        <p:scale>
          <a:sx n="49" d="100"/>
          <a:sy n="49" d="100"/>
        </p:scale>
        <p:origin x="54" y="294"/>
      </p:cViewPr>
      <p:guideLst/>
    </p:cSldViewPr>
  </p:slideViewPr>
  <p:outlineViewPr>
    <p:cViewPr>
      <p:scale>
        <a:sx n="33" d="100"/>
        <a:sy n="33" d="100"/>
      </p:scale>
      <p:origin x="0" y="-4016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821448-28CF-8047-8F8F-B1C840BC735F}" type="datetimeFigureOut">
              <a:rPr lang="en-US" smtClean="0"/>
              <a:t>5/8/2025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5D02C-163E-F24F-9E72-4AAF99EE233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927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D5D02C-163E-F24F-9E72-4AAF99EE23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4344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EFE41-054D-7542-B4AA-C0C95B1CEA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96267" y="4470352"/>
            <a:ext cx="20585113" cy="4014429"/>
          </a:xfrm>
        </p:spPr>
        <p:txBody>
          <a:bodyPr/>
          <a:lstStyle>
            <a:lvl1pPr algn="ctr">
              <a:defRPr sz="150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Title Slide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80879C78-323B-7740-8346-7D164DA838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896267" y="8952762"/>
            <a:ext cx="20585113" cy="701601"/>
          </a:xfr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+mn-lt"/>
                <a:ea typeface="Fira Sans" panose="020B0503050000020004" pitchFamily="34" charset="0"/>
              </a:defRPr>
            </a:lvl1pPr>
            <a:lvl2pPr algn="ctr">
              <a:defRPr sz="4400">
                <a:solidFill>
                  <a:schemeClr val="bg1"/>
                </a:solidFill>
              </a:defRPr>
            </a:lvl2pPr>
            <a:lvl3pPr algn="ctr">
              <a:defRPr sz="4400">
                <a:solidFill>
                  <a:schemeClr val="bg1"/>
                </a:solidFill>
              </a:defRPr>
            </a:lvl3pPr>
            <a:lvl4pPr algn="ctr">
              <a:defRPr sz="4400">
                <a:solidFill>
                  <a:schemeClr val="bg1"/>
                </a:solidFill>
              </a:defRPr>
            </a:lvl4pPr>
            <a:lvl5pPr algn="ctr"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Texas Targeted Opioid Response </a:t>
            </a:r>
          </a:p>
          <a:p>
            <a:pPr lvl="0"/>
            <a:endParaRPr lang="en-US" dirty="0"/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E67D67C6-DC97-914C-AD9C-579610347E6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853737" y="10122343"/>
            <a:ext cx="20585113" cy="701601"/>
          </a:xfrm>
        </p:spPr>
        <p:txBody>
          <a:bodyPr>
            <a:noAutofit/>
          </a:bodyPr>
          <a:lstStyle>
            <a:lvl1pPr marL="0" indent="0" algn="ctr">
              <a:buNone/>
              <a:defRPr sz="4400">
                <a:solidFill>
                  <a:schemeClr val="bg1"/>
                </a:solidFill>
                <a:latin typeface="+mn-lt"/>
                <a:ea typeface="Fira Sans" panose="020B0503050000020004" pitchFamily="34" charset="0"/>
              </a:defRPr>
            </a:lvl1pPr>
            <a:lvl2pPr algn="ctr">
              <a:defRPr sz="4400">
                <a:solidFill>
                  <a:schemeClr val="bg1"/>
                </a:solidFill>
              </a:defRPr>
            </a:lvl2pPr>
            <a:lvl3pPr algn="ctr">
              <a:defRPr sz="4400">
                <a:solidFill>
                  <a:schemeClr val="bg1"/>
                </a:solidFill>
              </a:defRPr>
            </a:lvl3pPr>
            <a:lvl4pPr algn="ctr">
              <a:defRPr sz="4400">
                <a:solidFill>
                  <a:schemeClr val="bg1"/>
                </a:solidFill>
              </a:defRPr>
            </a:lvl4pPr>
            <a:lvl5pPr algn="ctr"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Presenters name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26573B4-2E70-1648-A6F0-29B9B6CB87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80864" y="941133"/>
            <a:ext cx="3624449" cy="143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3069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FAAF26B-0E3D-974D-BFFF-4004CA55BE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7300" y="2516265"/>
            <a:ext cx="7782113" cy="523220"/>
          </a:xfrm>
        </p:spPr>
        <p:txBody>
          <a:bodyPr>
            <a:noAutofit/>
          </a:bodyPr>
          <a:lstStyle>
            <a:lvl1pPr marL="0" indent="0">
              <a:buNone/>
              <a:defRPr sz="2800" b="1" spc="600" baseline="0">
                <a:solidFill>
                  <a:schemeClr val="tx2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800" b="1" spc="600" baseline="0">
                <a:solidFill>
                  <a:schemeClr val="tx2"/>
                </a:solidFill>
              </a:defRPr>
            </a:lvl2pPr>
            <a:lvl3pPr>
              <a:defRPr sz="2800" b="1" spc="600" baseline="0">
                <a:solidFill>
                  <a:schemeClr val="tx2"/>
                </a:solidFill>
              </a:defRPr>
            </a:lvl3pPr>
            <a:lvl4pPr>
              <a:defRPr sz="2800" b="1" spc="600" baseline="0">
                <a:solidFill>
                  <a:schemeClr val="tx2"/>
                </a:solidFill>
              </a:defRPr>
            </a:lvl4pPr>
            <a:lvl5pPr>
              <a:defRPr sz="2800" b="1" spc="6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You Can Write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24D7CAD9-767E-F945-B6C9-889B8A46834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27399" y="5605612"/>
            <a:ext cx="8359775" cy="6795937"/>
          </a:xfrm>
        </p:spPr>
        <p:txBody>
          <a:bodyPr anchor="t">
            <a:normAutofit/>
          </a:bodyPr>
          <a:lstStyle>
            <a:lvl1pPr>
              <a:lnSpc>
                <a:spcPct val="150000"/>
              </a:lnSpc>
              <a:defRPr lang="en-US" sz="2800" dirty="0">
                <a:latin typeface="+mn-lt"/>
                <a:ea typeface="Fira Sans" panose="020B0503050000020004" pitchFamily="34" charset="0"/>
                <a:cs typeface="Fira Sans" panose="020B0503050000020004" pitchFamily="34" charset="0"/>
              </a:defRPr>
            </a:lvl1pPr>
            <a:lvl2pPr>
              <a:defRPr sz="2800">
                <a:latin typeface="+mn-lt"/>
              </a:defRPr>
            </a:lvl2pPr>
            <a:lvl3pPr>
              <a:defRPr sz="2800">
                <a:latin typeface="+mn-lt"/>
              </a:defRPr>
            </a:lvl3pPr>
            <a:lvl4pPr>
              <a:defRPr sz="2800">
                <a:latin typeface="+mn-lt"/>
              </a:defRPr>
            </a:lvl4pPr>
            <a:lvl5pPr>
              <a:defRPr sz="2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5D410EE5-5A50-9541-8693-5D09321CCCC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700000" y="5605611"/>
            <a:ext cx="8359775" cy="6795937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lang="en-US" sz="2800" dirty="0">
                <a:latin typeface="+mn-lt"/>
                <a:ea typeface="Fira Sans" panose="020B0503050000020004" pitchFamily="34" charset="0"/>
                <a:cs typeface="Fira Sans" panose="020B0503050000020004" pitchFamily="34" charset="0"/>
              </a:defRPr>
            </a:lvl1pPr>
            <a:lvl2pPr>
              <a:defRPr sz="2800">
                <a:latin typeface="+mn-lt"/>
              </a:defRPr>
            </a:lvl2pPr>
            <a:lvl3pPr>
              <a:defRPr sz="2800">
                <a:latin typeface="+mn-lt"/>
              </a:defRPr>
            </a:lvl3pPr>
            <a:lvl4pPr>
              <a:defRPr sz="2800">
                <a:latin typeface="+mn-lt"/>
              </a:defRPr>
            </a:lvl4pPr>
            <a:lvl5pPr>
              <a:defRPr sz="2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6E8414-4829-4A45-B733-F151877F784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89300" y="3077352"/>
            <a:ext cx="17741900" cy="2013157"/>
          </a:xfrm>
        </p:spPr>
        <p:txBody>
          <a:bodyPr/>
          <a:lstStyle>
            <a:lvl1pPr>
              <a:defRPr sz="13500"/>
            </a:lvl1pPr>
          </a:lstStyle>
          <a:p>
            <a:r>
              <a:rPr lang="en-US" dirty="0"/>
              <a:t>Two-Column Text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E6D7DB-2C28-FF48-B126-54248C62C4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80864" y="941133"/>
            <a:ext cx="3624449" cy="143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453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(L) Imag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9">
            <a:extLst>
              <a:ext uri="{FF2B5EF4-FFF2-40B4-BE49-F238E27FC236}">
                <a16:creationId xmlns:a16="http://schemas.microsoft.com/office/drawing/2014/main" id="{3CA051C4-DAEC-BB4C-8BCA-0848359BD2A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514475" y="1450523"/>
            <a:ext cx="8801100" cy="523220"/>
          </a:xfrm>
        </p:spPr>
        <p:txBody>
          <a:bodyPr>
            <a:noAutofit/>
          </a:bodyPr>
          <a:lstStyle>
            <a:lvl1pPr marL="0" indent="0">
              <a:buNone/>
              <a:defRPr sz="2800" b="1" spc="600" baseline="0">
                <a:solidFill>
                  <a:schemeClr val="tx2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800" b="1" spc="600" baseline="0">
                <a:solidFill>
                  <a:schemeClr val="tx2"/>
                </a:solidFill>
              </a:defRPr>
            </a:lvl2pPr>
            <a:lvl3pPr>
              <a:defRPr sz="2800" b="1" spc="600" baseline="0">
                <a:solidFill>
                  <a:schemeClr val="tx2"/>
                </a:solidFill>
              </a:defRPr>
            </a:lvl3pPr>
            <a:lvl4pPr>
              <a:defRPr sz="2800" b="1" spc="600" baseline="0">
                <a:solidFill>
                  <a:schemeClr val="tx2"/>
                </a:solidFill>
              </a:defRPr>
            </a:lvl4pPr>
            <a:lvl5pPr>
              <a:defRPr sz="2800" b="1" spc="6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You Can Write Here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93E93E0-6ABF-694A-A8E3-7C29AB7170F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14475" y="4798223"/>
            <a:ext cx="8801100" cy="6858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lang="en-US" sz="2800" dirty="0">
                <a:latin typeface="+mn-lt"/>
                <a:ea typeface="Fira Sans" panose="020B0503050000020004" pitchFamily="34" charset="0"/>
                <a:cs typeface="Fira Sans" panose="020B0503050000020004" pitchFamily="34" charset="0"/>
              </a:defRPr>
            </a:lvl1pPr>
            <a:lvl2pPr>
              <a:defRPr sz="2800">
                <a:latin typeface="+mn-lt"/>
              </a:defRPr>
            </a:lvl2pPr>
            <a:lvl3pPr>
              <a:defRPr sz="2800">
                <a:latin typeface="+mn-lt"/>
              </a:defRPr>
            </a:lvl3pPr>
            <a:lvl4pPr>
              <a:defRPr sz="2800">
                <a:latin typeface="+mn-lt"/>
              </a:defRPr>
            </a:lvl4pPr>
            <a:lvl5pPr>
              <a:defRPr sz="2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2" descr="Right side image ">
            <a:extLst>
              <a:ext uri="{FF2B5EF4-FFF2-40B4-BE49-F238E27FC236}">
                <a16:creationId xmlns:a16="http://schemas.microsoft.com/office/drawing/2014/main" id="{CEC4BEF9-5BC9-0546-A943-9ECEE297F9F4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1916843" y="0"/>
            <a:ext cx="12460807" cy="13716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0F3336-1163-584A-BEA0-71736513EE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514475" y="2093011"/>
            <a:ext cx="8801100" cy="2598257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 dirty="0"/>
              <a:t>Text (L) Image (R)</a:t>
            </a:r>
          </a:p>
        </p:txBody>
      </p:sp>
    </p:spTree>
    <p:extLst>
      <p:ext uri="{BB962C8B-B14F-4D97-AF65-F5344CB8AC3E}">
        <p14:creationId xmlns:p14="http://schemas.microsoft.com/office/powerpoint/2010/main" val="1885365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(L) Text (R)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29">
            <a:extLst>
              <a:ext uri="{FF2B5EF4-FFF2-40B4-BE49-F238E27FC236}">
                <a16:creationId xmlns:a16="http://schemas.microsoft.com/office/drawing/2014/main" id="{075432ED-0931-E34C-98C0-B68D1BD8110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103414" y="1450523"/>
            <a:ext cx="8801100" cy="523220"/>
          </a:xfrm>
        </p:spPr>
        <p:txBody>
          <a:bodyPr>
            <a:noAutofit/>
          </a:bodyPr>
          <a:lstStyle>
            <a:lvl1pPr marL="0" indent="0">
              <a:buNone/>
              <a:defRPr sz="2800" b="1" spc="600" baseline="0">
                <a:solidFill>
                  <a:schemeClr val="tx2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800" b="1" spc="600" baseline="0">
                <a:solidFill>
                  <a:schemeClr val="tx2"/>
                </a:solidFill>
              </a:defRPr>
            </a:lvl2pPr>
            <a:lvl3pPr>
              <a:defRPr sz="2800" b="1" spc="600" baseline="0">
                <a:solidFill>
                  <a:schemeClr val="tx2"/>
                </a:solidFill>
              </a:defRPr>
            </a:lvl3pPr>
            <a:lvl4pPr>
              <a:defRPr sz="2800" b="1" spc="600" baseline="0">
                <a:solidFill>
                  <a:schemeClr val="tx2"/>
                </a:solidFill>
              </a:defRPr>
            </a:lvl4pPr>
            <a:lvl5pPr>
              <a:defRPr sz="2800" b="1" spc="6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You Can Write Here</a:t>
            </a:r>
          </a:p>
        </p:txBody>
      </p:sp>
      <p:sp>
        <p:nvSpPr>
          <p:cNvPr id="8" name="Text Placeholder 8">
            <a:extLst>
              <a:ext uri="{FF2B5EF4-FFF2-40B4-BE49-F238E27FC236}">
                <a16:creationId xmlns:a16="http://schemas.microsoft.com/office/drawing/2014/main" id="{89933520-A7E9-6C4A-ABA3-D4C56CC510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4103414" y="4798223"/>
            <a:ext cx="8801100" cy="6858000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lang="en-US" sz="2800" dirty="0">
                <a:latin typeface="+mn-lt"/>
                <a:ea typeface="Fira Sans" panose="020B0503050000020004" pitchFamily="34" charset="0"/>
                <a:cs typeface="Fira Sans" panose="020B0503050000020004" pitchFamily="34" charset="0"/>
              </a:defRPr>
            </a:lvl1pPr>
            <a:lvl2pPr>
              <a:defRPr sz="2800">
                <a:latin typeface="+mn-lt"/>
              </a:defRPr>
            </a:lvl2pPr>
            <a:lvl3pPr>
              <a:defRPr sz="2800">
                <a:latin typeface="+mn-lt"/>
              </a:defRPr>
            </a:lvl3pPr>
            <a:lvl4pPr>
              <a:defRPr sz="2800">
                <a:latin typeface="+mn-lt"/>
              </a:defRPr>
            </a:lvl4pPr>
            <a:lvl5pPr>
              <a:defRPr sz="2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Picture Placeholder 1" descr="Left side image ">
            <a:extLst>
              <a:ext uri="{FF2B5EF4-FFF2-40B4-BE49-F238E27FC236}">
                <a16:creationId xmlns:a16="http://schemas.microsoft.com/office/drawing/2014/main" id="{55B8928B-BB15-254F-AA40-37AD3502080F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0" y="0"/>
            <a:ext cx="12429024" cy="13716000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036B82-2EAD-4C45-B889-00C816139D6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03414" y="2059777"/>
            <a:ext cx="8838471" cy="2651126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 dirty="0"/>
              <a:t>Image (L) Text (R)</a:t>
            </a:r>
          </a:p>
        </p:txBody>
      </p:sp>
    </p:spTree>
    <p:extLst>
      <p:ext uri="{BB962C8B-B14F-4D97-AF65-F5344CB8AC3E}">
        <p14:creationId xmlns:p14="http://schemas.microsoft.com/office/powerpoint/2010/main" val="11617987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 descr="Full page image ">
            <a:extLst>
              <a:ext uri="{FF2B5EF4-FFF2-40B4-BE49-F238E27FC236}">
                <a16:creationId xmlns:a16="http://schemas.microsoft.com/office/drawing/2014/main" id="{65112CEB-F3F1-A448-818C-79B272BF574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24377650" cy="137159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dirty="0"/>
              <a:t>Click </a:t>
            </a:r>
            <a:r>
              <a:rPr lang="en-US" dirty="0" err="1"/>
              <a:t>icn</a:t>
            </a:r>
            <a:r>
              <a:rPr lang="en-US" dirty="0"/>
              <a:t>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575C24C-B257-0741-B53D-FAEB849E43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Full Page Image</a:t>
            </a:r>
          </a:p>
        </p:txBody>
      </p:sp>
    </p:spTree>
    <p:extLst>
      <p:ext uri="{BB962C8B-B14F-4D97-AF65-F5344CB8AC3E}">
        <p14:creationId xmlns:p14="http://schemas.microsoft.com/office/powerpoint/2010/main" val="38277468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9">
            <a:extLst>
              <a:ext uri="{FF2B5EF4-FFF2-40B4-BE49-F238E27FC236}">
                <a16:creationId xmlns:a16="http://schemas.microsoft.com/office/drawing/2014/main" id="{F8C5FFA8-53A7-C54E-8D6E-5A251B1C4D5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7300" y="4789455"/>
            <a:ext cx="7782113" cy="523220"/>
          </a:xfrm>
        </p:spPr>
        <p:txBody>
          <a:bodyPr>
            <a:noAutofit/>
          </a:bodyPr>
          <a:lstStyle>
            <a:lvl1pPr marL="0" indent="0">
              <a:buNone/>
              <a:defRPr sz="2800" b="1" spc="600" baseline="0">
                <a:solidFill>
                  <a:schemeClr val="tx2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800" b="1" spc="600" baseline="0">
                <a:solidFill>
                  <a:schemeClr val="tx2"/>
                </a:solidFill>
              </a:defRPr>
            </a:lvl2pPr>
            <a:lvl3pPr>
              <a:defRPr sz="2800" b="1" spc="600" baseline="0">
                <a:solidFill>
                  <a:schemeClr val="tx2"/>
                </a:solidFill>
              </a:defRPr>
            </a:lvl3pPr>
            <a:lvl4pPr>
              <a:defRPr sz="2800" b="1" spc="600" baseline="0">
                <a:solidFill>
                  <a:schemeClr val="tx2"/>
                </a:solidFill>
              </a:defRPr>
            </a:lvl4pPr>
            <a:lvl5pPr>
              <a:defRPr sz="2800" b="1" spc="6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You Can Write Here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084265A5-1C96-AD43-8995-D6B7F92E467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326242" y="8187218"/>
            <a:ext cx="17725165" cy="701601"/>
          </a:xfrm>
        </p:spPr>
        <p:txBody>
          <a:bodyPr>
            <a:noAutofit/>
          </a:bodyPr>
          <a:lstStyle>
            <a:lvl1pPr marL="0" indent="0" algn="l">
              <a:buNone/>
              <a:defRPr sz="4400">
                <a:solidFill>
                  <a:schemeClr val="tx1"/>
                </a:solidFill>
                <a:latin typeface="+mn-lt"/>
                <a:ea typeface="Fira Sans" panose="020B0503050000020004" pitchFamily="34" charset="0"/>
              </a:defRPr>
            </a:lvl1pPr>
            <a:lvl2pPr algn="ctr">
              <a:defRPr sz="4400">
                <a:solidFill>
                  <a:schemeClr val="bg1"/>
                </a:solidFill>
              </a:defRPr>
            </a:lvl2pPr>
            <a:lvl3pPr algn="ctr">
              <a:defRPr sz="4400">
                <a:solidFill>
                  <a:schemeClr val="bg1"/>
                </a:solidFill>
              </a:defRPr>
            </a:lvl3pPr>
            <a:lvl4pPr algn="ctr">
              <a:defRPr sz="4400">
                <a:solidFill>
                  <a:schemeClr val="bg1"/>
                </a:solidFill>
              </a:defRPr>
            </a:lvl4pPr>
            <a:lvl5pPr algn="ctr">
              <a:defRPr sz="4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Credentials</a:t>
            </a:r>
          </a:p>
          <a:p>
            <a:pPr lvl="0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EA9BCFA-DD3B-0A41-B02E-DA12D294EA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5187" y="5339174"/>
            <a:ext cx="17725166" cy="2651126"/>
          </a:xfrm>
        </p:spPr>
        <p:txBody>
          <a:bodyPr/>
          <a:lstStyle>
            <a:lvl1pPr>
              <a:defRPr sz="13500"/>
            </a:lvl1pPr>
          </a:lstStyle>
          <a:p>
            <a:r>
              <a:rPr lang="en-US" dirty="0"/>
              <a:t>Closing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EF9FBD3-B274-7F42-9DFE-B3571CB5D1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80864" y="941133"/>
            <a:ext cx="3624449" cy="143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995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7F8B96A-092F-CB45-A7BE-ACEBBEE914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08442" y="4638808"/>
            <a:ext cx="3419042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86374211-C7CF-D04A-B335-D210CD8536A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69682" y="1637987"/>
            <a:ext cx="7782113" cy="523220"/>
          </a:xfrm>
        </p:spPr>
        <p:txBody>
          <a:bodyPr>
            <a:noAutofit/>
          </a:bodyPr>
          <a:lstStyle>
            <a:lvl1pPr marL="0" indent="0">
              <a:buNone/>
              <a:defRPr sz="2800" b="1" spc="600" baseline="0">
                <a:solidFill>
                  <a:schemeClr val="tx2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800" b="1" spc="600" baseline="0">
                <a:solidFill>
                  <a:schemeClr val="tx2"/>
                </a:solidFill>
              </a:defRPr>
            </a:lvl2pPr>
            <a:lvl3pPr>
              <a:defRPr sz="2800" b="1" spc="600" baseline="0">
                <a:solidFill>
                  <a:schemeClr val="tx2"/>
                </a:solidFill>
              </a:defRPr>
            </a:lvl3pPr>
            <a:lvl4pPr>
              <a:defRPr sz="2800" b="1" spc="600" baseline="0">
                <a:solidFill>
                  <a:schemeClr val="tx2"/>
                </a:solidFill>
              </a:defRPr>
            </a:lvl4pPr>
            <a:lvl5pPr>
              <a:defRPr sz="2800" b="1" spc="6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You Can Write Here</a:t>
            </a:r>
          </a:p>
        </p:txBody>
      </p:sp>
      <p:sp>
        <p:nvSpPr>
          <p:cNvPr id="11" name="Text Placeholder 13">
            <a:extLst>
              <a:ext uri="{FF2B5EF4-FFF2-40B4-BE49-F238E27FC236}">
                <a16:creationId xmlns:a16="http://schemas.microsoft.com/office/drawing/2014/main" id="{508DF87C-4818-4148-89D6-E6AC9A5EE4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08443" y="5550492"/>
            <a:ext cx="14490140" cy="6163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2"/>
                </a:solidFill>
                <a:latin typeface="+mn-lt"/>
                <a:ea typeface="Fira Sans" panose="020B0503050000020004" pitchFamily="34" charset="0"/>
              </a:defRPr>
            </a:lvl1pPr>
            <a:lvl2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2pPr>
            <a:lvl3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3pPr>
            <a:lvl4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4pPr>
            <a:lvl5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1. You can write here </a:t>
            </a:r>
          </a:p>
        </p:txBody>
      </p:sp>
      <p:sp>
        <p:nvSpPr>
          <p:cNvPr id="12" name="Text Placeholder 13">
            <a:extLst>
              <a:ext uri="{FF2B5EF4-FFF2-40B4-BE49-F238E27FC236}">
                <a16:creationId xmlns:a16="http://schemas.microsoft.com/office/drawing/2014/main" id="{756608C3-A5E6-4C4B-BAC7-9D2BBF46189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08443" y="6831715"/>
            <a:ext cx="14490140" cy="6163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2"/>
                </a:solidFill>
                <a:latin typeface="+mn-lt"/>
                <a:ea typeface="Fira Sans" panose="020B0503050000020004" pitchFamily="34" charset="0"/>
              </a:defRPr>
            </a:lvl1pPr>
            <a:lvl2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2pPr>
            <a:lvl3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3pPr>
            <a:lvl4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4pPr>
            <a:lvl5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2. You can write here </a:t>
            </a:r>
          </a:p>
        </p:txBody>
      </p:sp>
      <p:sp>
        <p:nvSpPr>
          <p:cNvPr id="13" name="Text Placeholder 13">
            <a:extLst>
              <a:ext uri="{FF2B5EF4-FFF2-40B4-BE49-F238E27FC236}">
                <a16:creationId xmlns:a16="http://schemas.microsoft.com/office/drawing/2014/main" id="{DE9DBC45-5013-8C4F-BC52-987F5EF2916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408443" y="8112938"/>
            <a:ext cx="14490140" cy="6163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2"/>
                </a:solidFill>
                <a:latin typeface="+mn-lt"/>
                <a:ea typeface="Fira Sans" panose="020B0503050000020004" pitchFamily="34" charset="0"/>
              </a:defRPr>
            </a:lvl1pPr>
            <a:lvl2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2pPr>
            <a:lvl3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3pPr>
            <a:lvl4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4pPr>
            <a:lvl5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3. You can write here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5C063CCB-F005-3D48-ABF6-D55D85BC46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408443" y="9394161"/>
            <a:ext cx="14490140" cy="6163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2"/>
                </a:solidFill>
                <a:latin typeface="+mn-lt"/>
                <a:ea typeface="Fira Sans" panose="020B0503050000020004" pitchFamily="34" charset="0"/>
              </a:defRPr>
            </a:lvl1pPr>
            <a:lvl2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2pPr>
            <a:lvl3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3pPr>
            <a:lvl4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4pPr>
            <a:lvl5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4. You can write here 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id="{AB8A79AF-CC96-104D-A6EF-0E8AD76568A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408443" y="10675385"/>
            <a:ext cx="14490140" cy="61639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800">
                <a:solidFill>
                  <a:schemeClr val="tx2"/>
                </a:solidFill>
                <a:latin typeface="+mn-lt"/>
                <a:ea typeface="Fira Sans" panose="020B0503050000020004" pitchFamily="34" charset="0"/>
              </a:defRPr>
            </a:lvl1pPr>
            <a:lvl2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2pPr>
            <a:lvl3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3pPr>
            <a:lvl4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4pPr>
            <a:lvl5pPr>
              <a:lnSpc>
                <a:spcPct val="250000"/>
              </a:lnSpc>
              <a:defRPr sz="28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dirty="0"/>
              <a:t>5. You can write here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F41DF-F796-4343-9761-C4FDE56E0C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51927" y="2161207"/>
            <a:ext cx="14546655" cy="2160632"/>
          </a:xfrm>
        </p:spPr>
        <p:txBody>
          <a:bodyPr/>
          <a:lstStyle>
            <a:lvl1pPr>
              <a:defRPr sz="13500" b="1"/>
            </a:lvl1pPr>
          </a:lstStyle>
          <a:p>
            <a:r>
              <a:rPr lang="en-US" dirty="0"/>
              <a:t>Agenda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535988C-93FB-6046-ACF0-B0A26CE2D29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80864" y="941133"/>
            <a:ext cx="3624449" cy="143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8039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age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19D9A7DD-D163-5B4C-80F2-AB47567F5D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-18"/>
          <a:stretch/>
        </p:blipFill>
        <p:spPr>
          <a:xfrm>
            <a:off x="-233319" y="0"/>
            <a:ext cx="24639474" cy="13716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3CA2B29B-921B-144E-B80A-B6A3302E52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2590143" y="-1576552"/>
            <a:ext cx="28094152" cy="16869104"/>
          </a:xfrm>
          <a:prstGeom prst="rect">
            <a:avLst/>
          </a:prstGeom>
          <a:solidFill>
            <a:schemeClr val="accen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0658E441-26E8-3346-9268-EEDD589D281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36875" y="2460927"/>
            <a:ext cx="7782113" cy="523220"/>
          </a:xfrm>
        </p:spPr>
        <p:txBody>
          <a:bodyPr>
            <a:noAutofit/>
          </a:bodyPr>
          <a:lstStyle>
            <a:lvl1pPr marL="0" indent="0">
              <a:buNone/>
              <a:defRPr sz="2800" b="1" spc="600" baseline="0">
                <a:solidFill>
                  <a:schemeClr val="bg1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800" b="1" spc="600" baseline="0">
                <a:solidFill>
                  <a:schemeClr val="tx2"/>
                </a:solidFill>
              </a:defRPr>
            </a:lvl2pPr>
            <a:lvl3pPr>
              <a:defRPr sz="2800" b="1" spc="600" baseline="0">
                <a:solidFill>
                  <a:schemeClr val="tx2"/>
                </a:solidFill>
              </a:defRPr>
            </a:lvl3pPr>
            <a:lvl4pPr>
              <a:defRPr sz="2800" b="1" spc="600" baseline="0">
                <a:solidFill>
                  <a:schemeClr val="tx2"/>
                </a:solidFill>
              </a:defRPr>
            </a:lvl4pPr>
            <a:lvl5pPr>
              <a:defRPr sz="2800" b="1" spc="6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You Can Write Here</a:t>
            </a:r>
          </a:p>
        </p:txBody>
      </p:sp>
      <p:sp>
        <p:nvSpPr>
          <p:cNvPr id="23" name="Text Placeholder 7">
            <a:extLst>
              <a:ext uri="{FF2B5EF4-FFF2-40B4-BE49-F238E27FC236}">
                <a16:creationId xmlns:a16="http://schemas.microsoft.com/office/drawing/2014/main" id="{9DE43007-AA56-1343-8F24-43570929458B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336875" y="7495954"/>
            <a:ext cx="17703900" cy="844005"/>
          </a:xfrm>
        </p:spPr>
        <p:txBody>
          <a:bodyPr>
            <a:noAutofit/>
          </a:bodyPr>
          <a:lstStyle>
            <a:lvl1pPr marL="0" indent="0">
              <a:buNone/>
              <a:defRPr sz="2800">
                <a:solidFill>
                  <a:schemeClr val="bg1"/>
                </a:solidFill>
                <a:latin typeface="+mn-lt"/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800">
                <a:solidFill>
                  <a:schemeClr val="bg1"/>
                </a:solidFill>
              </a:defRPr>
            </a:lvl3pPr>
            <a:lvl4pPr>
              <a:defRPr sz="2800">
                <a:solidFill>
                  <a:schemeClr val="bg1"/>
                </a:solidFill>
              </a:defRPr>
            </a:lvl4pPr>
            <a:lvl5pPr>
              <a:defRPr sz="2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- Attribution here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ACF013-0757-3E44-8FA7-C3E1C65605A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36875" y="2970078"/>
            <a:ext cx="17703900" cy="4345121"/>
          </a:xfrm>
        </p:spPr>
        <p:txBody>
          <a:bodyPr/>
          <a:lstStyle>
            <a:lvl1pPr>
              <a:defRPr sz="135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“Full Page Quote”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C19766-4BD8-2745-BE60-45C6F60B475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80864" y="941133"/>
            <a:ext cx="3624449" cy="143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73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2B25A94B-807A-1C40-AE11-97F5AFD047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84177" y="5311550"/>
            <a:ext cx="3465552" cy="2590800"/>
          </a:xfrm>
        </p:spPr>
        <p:txBody>
          <a:bodyPr>
            <a:noAutofit/>
          </a:bodyPr>
          <a:lstStyle>
            <a:lvl1pPr marL="0" indent="0" algn="r">
              <a:buNone/>
              <a:defRPr sz="20000" b="0">
                <a:solidFill>
                  <a:schemeClr val="tx2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0000"/>
            </a:lvl2pPr>
            <a:lvl3pPr>
              <a:defRPr sz="20000"/>
            </a:lvl3pPr>
            <a:lvl4pPr>
              <a:defRPr sz="20000"/>
            </a:lvl4pPr>
            <a:lvl5pPr>
              <a:defRPr sz="200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30347D85-0B59-5645-92A9-D0BC9AEB03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73750" y="5378666"/>
            <a:ext cx="7782113" cy="523220"/>
          </a:xfrm>
        </p:spPr>
        <p:txBody>
          <a:bodyPr>
            <a:noAutofit/>
          </a:bodyPr>
          <a:lstStyle>
            <a:lvl1pPr marL="0" indent="0">
              <a:buNone/>
              <a:defRPr sz="2800" b="1" spc="600" baseline="0">
                <a:solidFill>
                  <a:schemeClr val="tx2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800" b="1" spc="600" baseline="0">
                <a:solidFill>
                  <a:schemeClr val="tx2"/>
                </a:solidFill>
              </a:defRPr>
            </a:lvl2pPr>
            <a:lvl3pPr>
              <a:defRPr sz="2800" b="1" spc="600" baseline="0">
                <a:solidFill>
                  <a:schemeClr val="tx2"/>
                </a:solidFill>
              </a:defRPr>
            </a:lvl3pPr>
            <a:lvl4pPr>
              <a:defRPr sz="2800" b="1" spc="600" baseline="0">
                <a:solidFill>
                  <a:schemeClr val="tx2"/>
                </a:solidFill>
              </a:defRPr>
            </a:lvl4pPr>
            <a:lvl5pPr>
              <a:defRPr sz="2800" b="1" spc="6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You Can Write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C5A84E-BEFB-FC47-8516-280877796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12510" y="8379487"/>
            <a:ext cx="3419042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3ACB39-7D06-2A44-9ADA-04563B4C60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73750" y="5901886"/>
            <a:ext cx="14735137" cy="2000464"/>
          </a:xfrm>
        </p:spPr>
        <p:txBody>
          <a:bodyPr/>
          <a:lstStyle>
            <a:lvl1pPr>
              <a:defRPr sz="10000"/>
            </a:lvl1pPr>
          </a:lstStyle>
          <a:p>
            <a:pPr lvl="0"/>
            <a:r>
              <a:rPr lang="en-US" dirty="0"/>
              <a:t>White Section Break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1D0F3E-6FCA-2C44-A569-531C241E8C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80864" y="941133"/>
            <a:ext cx="3624449" cy="143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69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ection Brea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2B25A94B-807A-1C40-AE11-97F5AFD0477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84177" y="5311550"/>
            <a:ext cx="3465552" cy="2590800"/>
          </a:xfrm>
        </p:spPr>
        <p:txBody>
          <a:bodyPr>
            <a:noAutofit/>
          </a:bodyPr>
          <a:lstStyle>
            <a:lvl1pPr marL="0" indent="0" algn="r">
              <a:buNone/>
              <a:defRPr sz="20000" b="0">
                <a:solidFill>
                  <a:schemeClr val="bg1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0000"/>
            </a:lvl2pPr>
            <a:lvl3pPr>
              <a:defRPr sz="20000"/>
            </a:lvl3pPr>
            <a:lvl4pPr>
              <a:defRPr sz="20000"/>
            </a:lvl4pPr>
            <a:lvl5pPr>
              <a:defRPr sz="20000"/>
            </a:lvl5pPr>
          </a:lstStyle>
          <a:p>
            <a:pPr lvl="0"/>
            <a:r>
              <a:rPr lang="en-US" dirty="0"/>
              <a:t>01</a:t>
            </a:r>
          </a:p>
        </p:txBody>
      </p:sp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30347D85-0B59-5645-92A9-D0BC9AEB039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673750" y="5378666"/>
            <a:ext cx="7782113" cy="523220"/>
          </a:xfrm>
        </p:spPr>
        <p:txBody>
          <a:bodyPr>
            <a:noAutofit/>
          </a:bodyPr>
          <a:lstStyle>
            <a:lvl1pPr marL="0" indent="0">
              <a:buNone/>
              <a:defRPr sz="2800" b="1" spc="600" baseline="0">
                <a:solidFill>
                  <a:schemeClr val="bg1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800" b="1" spc="600" baseline="0">
                <a:solidFill>
                  <a:schemeClr val="tx2"/>
                </a:solidFill>
              </a:defRPr>
            </a:lvl2pPr>
            <a:lvl3pPr>
              <a:defRPr sz="2800" b="1" spc="600" baseline="0">
                <a:solidFill>
                  <a:schemeClr val="tx2"/>
                </a:solidFill>
              </a:defRPr>
            </a:lvl3pPr>
            <a:lvl4pPr>
              <a:defRPr sz="2800" b="1" spc="600" baseline="0">
                <a:solidFill>
                  <a:schemeClr val="tx2"/>
                </a:solidFill>
              </a:defRPr>
            </a:lvl4pPr>
            <a:lvl5pPr>
              <a:defRPr sz="2800" b="1" spc="6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You Can Write Here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C5A84E-BEFB-FC47-8516-280877796B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712510" y="8379487"/>
            <a:ext cx="3419042" cy="10972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FBBD14-A1DA-7E4C-AACC-92740FC28E6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82203" y="5901886"/>
            <a:ext cx="14528900" cy="2000464"/>
          </a:xfrm>
        </p:spPr>
        <p:txBody>
          <a:bodyPr/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>
                <a:solidFill>
                  <a:schemeClr val="bg1"/>
                </a:solidFill>
              </a:defRPr>
            </a:lvl1pPr>
          </a:lstStyle>
          <a:p>
            <a:pPr marL="0" marR="0" lvl="0" indent="0" algn="l" defTabSz="18283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Blue Section Break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D433FAF-177D-9443-ACDE-6D1675FA494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80864" y="941133"/>
            <a:ext cx="3624449" cy="1433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043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St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624FF00-FB56-D743-9308-A486C0F1C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5770106" y="5263120"/>
            <a:ext cx="0" cy="859536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7586A91F-424E-1545-A658-7F2540CFFA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87182" y="7261444"/>
            <a:ext cx="13013702" cy="113700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E9289CE-344B-0F40-9EE0-B4F130E218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41542" y="5029733"/>
            <a:ext cx="4857127" cy="113700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3" name="Text Placeholder 29">
            <a:extLst>
              <a:ext uri="{FF2B5EF4-FFF2-40B4-BE49-F238E27FC236}">
                <a16:creationId xmlns:a16="http://schemas.microsoft.com/office/drawing/2014/main" id="{D91C96FA-0398-DE4A-85BF-C24B9316DB4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7300" y="1578424"/>
            <a:ext cx="7782113" cy="523220"/>
          </a:xfrm>
        </p:spPr>
        <p:txBody>
          <a:bodyPr>
            <a:noAutofit/>
          </a:bodyPr>
          <a:lstStyle>
            <a:lvl1pPr marL="0" indent="0">
              <a:buNone/>
              <a:defRPr sz="2800" b="1" spc="600" baseline="0">
                <a:solidFill>
                  <a:schemeClr val="tx2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800" b="1" spc="600" baseline="0">
                <a:solidFill>
                  <a:schemeClr val="tx2"/>
                </a:solidFill>
              </a:defRPr>
            </a:lvl2pPr>
            <a:lvl3pPr>
              <a:defRPr sz="2800" b="1" spc="600" baseline="0">
                <a:solidFill>
                  <a:schemeClr val="tx2"/>
                </a:solidFill>
              </a:defRPr>
            </a:lvl3pPr>
            <a:lvl4pPr>
              <a:defRPr sz="2800" b="1" spc="600" baseline="0">
                <a:solidFill>
                  <a:schemeClr val="tx2"/>
                </a:solidFill>
              </a:defRPr>
            </a:lvl4pPr>
            <a:lvl5pPr>
              <a:defRPr sz="2800" b="1" spc="6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You Can Write Here</a:t>
            </a:r>
          </a:p>
        </p:txBody>
      </p:sp>
      <p:sp>
        <p:nvSpPr>
          <p:cNvPr id="20" name="Text Placeholder 24">
            <a:extLst>
              <a:ext uri="{FF2B5EF4-FFF2-40B4-BE49-F238E27FC236}">
                <a16:creationId xmlns:a16="http://schemas.microsoft.com/office/drawing/2014/main" id="{651E33F3-32D4-8942-8D89-2F945B3E9A71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1543" y="5029734"/>
            <a:ext cx="4857126" cy="1137006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 spc="600" baseline="0">
                <a:solidFill>
                  <a:schemeClr val="tx1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YEAR START</a:t>
            </a:r>
          </a:p>
        </p:txBody>
      </p:sp>
      <p:sp>
        <p:nvSpPr>
          <p:cNvPr id="22" name="Text Placeholder 24">
            <a:extLst>
              <a:ext uri="{FF2B5EF4-FFF2-40B4-BE49-F238E27FC236}">
                <a16:creationId xmlns:a16="http://schemas.microsoft.com/office/drawing/2014/main" id="{54B5F9FC-F2C1-FB43-9342-7E427418BC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7181" y="7282709"/>
            <a:ext cx="13013703" cy="1137005"/>
          </a:xfrm>
        </p:spPr>
        <p:txBody>
          <a:bodyPr anchor="ctr">
            <a:noAutofit/>
          </a:bodyPr>
          <a:lstStyle>
            <a:lvl1pPr marL="0" indent="0" algn="l">
              <a:buNone/>
              <a:defRPr sz="2800" b="1" spc="0" baseline="0">
                <a:solidFill>
                  <a:schemeClr val="tx1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Year: Title Here</a:t>
            </a:r>
          </a:p>
        </p:txBody>
      </p:sp>
      <p:sp>
        <p:nvSpPr>
          <p:cNvPr id="17" name="Text Placeholder 22">
            <a:extLst>
              <a:ext uri="{FF2B5EF4-FFF2-40B4-BE49-F238E27FC236}">
                <a16:creationId xmlns:a16="http://schemas.microsoft.com/office/drawing/2014/main" id="{DC9F4ED0-C409-3B4C-9563-881B0E55B10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0580" y="8686265"/>
            <a:ext cx="13026099" cy="2556062"/>
          </a:xfrm>
        </p:spPr>
        <p:txBody>
          <a:bodyPr anchor="t"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+mn-lt"/>
              </a:defRPr>
            </a:lvl2pPr>
            <a:lvl3pPr>
              <a:defRPr sz="2800">
                <a:solidFill>
                  <a:schemeClr val="tx1"/>
                </a:solidFill>
                <a:latin typeface="+mn-lt"/>
              </a:defRPr>
            </a:lvl3pPr>
            <a:lvl4pPr>
              <a:defRPr sz="2800">
                <a:solidFill>
                  <a:schemeClr val="tx1"/>
                </a:solidFill>
                <a:latin typeface="+mn-lt"/>
              </a:defRPr>
            </a:lvl4pPr>
            <a:lvl5pPr>
              <a:defRPr sz="2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E117FD-F1FE-C94D-9D40-5BECFC3237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7300" y="2233063"/>
            <a:ext cx="9851987" cy="2012950"/>
          </a:xfrm>
        </p:spPr>
        <p:txBody>
          <a:bodyPr/>
          <a:lstStyle/>
          <a:p>
            <a:r>
              <a:rPr lang="en-US" dirty="0"/>
              <a:t>Timeline-Start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4A0BB58-36F3-2C4E-9E33-A29F573372A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80864" y="941133"/>
            <a:ext cx="3624449" cy="143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5745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M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293853E-B879-4041-9E0E-36540D6BE1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70106" y="-223935"/>
            <a:ext cx="0" cy="14082415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589A34C4-17FE-F744-ADF0-CDFA8D7D7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87182" y="7261444"/>
            <a:ext cx="13013702" cy="113700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A93D348-EC33-404D-8A67-D50834727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80581" y="2473675"/>
            <a:ext cx="13013702" cy="113700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24" name="Text Placeholder 24">
            <a:extLst>
              <a:ext uri="{FF2B5EF4-FFF2-40B4-BE49-F238E27FC236}">
                <a16:creationId xmlns:a16="http://schemas.microsoft.com/office/drawing/2014/main" id="{67273E21-64ED-E04C-88A5-C29156A0DA1F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80580" y="2473673"/>
            <a:ext cx="13013703" cy="1137005"/>
          </a:xfrm>
        </p:spPr>
        <p:txBody>
          <a:bodyPr anchor="ctr">
            <a:noAutofit/>
          </a:bodyPr>
          <a:lstStyle>
            <a:lvl1pPr marL="0" indent="0" algn="l">
              <a:buNone/>
              <a:defRPr sz="2800" b="1" spc="0" baseline="0">
                <a:solidFill>
                  <a:schemeClr val="tx1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Year: Title Here</a:t>
            </a:r>
          </a:p>
        </p:txBody>
      </p:sp>
      <p:sp>
        <p:nvSpPr>
          <p:cNvPr id="21" name="Text Placeholder 22">
            <a:extLst>
              <a:ext uri="{FF2B5EF4-FFF2-40B4-BE49-F238E27FC236}">
                <a16:creationId xmlns:a16="http://schemas.microsoft.com/office/drawing/2014/main" id="{F81E9A98-421A-FB42-9047-A3506B35948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73979" y="3898495"/>
            <a:ext cx="13026099" cy="255606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  <a:latin typeface="+mn-lt"/>
                <a:ea typeface="Fira Sans" panose="020B0503050000020004" pitchFamily="34" charset="0"/>
              </a:defRPr>
            </a:lvl1pPr>
            <a:lvl2pPr>
              <a:lnSpc>
                <a:spcPct val="100000"/>
              </a:lnSpc>
              <a:defRPr sz="280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 sz="280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 sz="280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 sz="2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3" name="Text Placeholder 24">
            <a:extLst>
              <a:ext uri="{FF2B5EF4-FFF2-40B4-BE49-F238E27FC236}">
                <a16:creationId xmlns:a16="http://schemas.microsoft.com/office/drawing/2014/main" id="{73260455-2E3D-3646-B202-1254BC110F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587181" y="7261444"/>
            <a:ext cx="13013703" cy="1137005"/>
          </a:xfrm>
        </p:spPr>
        <p:txBody>
          <a:bodyPr anchor="ctr">
            <a:noAutofit/>
          </a:bodyPr>
          <a:lstStyle>
            <a:lvl1pPr marL="0" indent="0" algn="l">
              <a:buNone/>
              <a:defRPr sz="2800" b="1" spc="0" baseline="0">
                <a:solidFill>
                  <a:schemeClr val="tx1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Year: Title Here</a:t>
            </a:r>
          </a:p>
        </p:txBody>
      </p:sp>
      <p:sp>
        <p:nvSpPr>
          <p:cNvPr id="18" name="Text Placeholder 22">
            <a:extLst>
              <a:ext uri="{FF2B5EF4-FFF2-40B4-BE49-F238E27FC236}">
                <a16:creationId xmlns:a16="http://schemas.microsoft.com/office/drawing/2014/main" id="{FFEF9E2E-3CC8-A447-ADF3-534B5E2D449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580580" y="8686265"/>
            <a:ext cx="13026099" cy="2556062"/>
          </a:xfrm>
        </p:spPr>
        <p:txBody>
          <a:bodyPr anchor="t">
            <a:normAutofit/>
          </a:bodyPr>
          <a:lstStyle>
            <a:lvl1pPr>
              <a:lnSpc>
                <a:spcPct val="150000"/>
              </a:lnSpc>
              <a:defRPr sz="2800">
                <a:solidFill>
                  <a:schemeClr val="tx1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800">
                <a:solidFill>
                  <a:schemeClr val="tx1"/>
                </a:solidFill>
                <a:latin typeface="+mn-lt"/>
              </a:defRPr>
            </a:lvl2pPr>
            <a:lvl3pPr>
              <a:defRPr sz="2800">
                <a:solidFill>
                  <a:schemeClr val="tx1"/>
                </a:solidFill>
                <a:latin typeface="+mn-lt"/>
              </a:defRPr>
            </a:lvl3pPr>
            <a:lvl4pPr>
              <a:defRPr sz="2800">
                <a:solidFill>
                  <a:schemeClr val="tx1"/>
                </a:solidFill>
                <a:latin typeface="+mn-lt"/>
              </a:defRPr>
            </a:lvl4pPr>
            <a:lvl5pPr>
              <a:defRPr sz="2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C01484-6474-F946-9776-8C4FBEC594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7181" y="425198"/>
            <a:ext cx="12356802" cy="1825486"/>
          </a:xfrm>
        </p:spPr>
        <p:txBody>
          <a:bodyPr/>
          <a:lstStyle>
            <a:lvl1pPr marL="0" marR="0" indent="0" algn="l" defTabSz="18283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/>
            </a:lvl1pPr>
          </a:lstStyle>
          <a:p>
            <a:pPr marL="0" marR="0" lvl="0" indent="0" algn="l" defTabSz="18283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Timeline-Mid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E71C72F-B9F3-384E-AB7B-18054BA96C2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80864" y="941133"/>
            <a:ext cx="3624449" cy="143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176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- 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CBE4ADF-E838-6840-A723-1089EE7E1C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70106" y="0"/>
            <a:ext cx="0" cy="9042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3D44DF48-2AA7-494C-9A64-EEB0DB99A2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580581" y="2473673"/>
            <a:ext cx="13013702" cy="1137006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chemeClr val="tx1"/>
              </a:solidFill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6" name="Text Placeholder 24">
            <a:extLst>
              <a:ext uri="{FF2B5EF4-FFF2-40B4-BE49-F238E27FC236}">
                <a16:creationId xmlns:a16="http://schemas.microsoft.com/office/drawing/2014/main" id="{5DB4FC17-2224-2C4C-83BA-01A540D7A9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580580" y="2473668"/>
            <a:ext cx="13013703" cy="1137005"/>
          </a:xfrm>
        </p:spPr>
        <p:txBody>
          <a:bodyPr anchor="ctr">
            <a:noAutofit/>
          </a:bodyPr>
          <a:lstStyle>
            <a:lvl1pPr marL="0" indent="0" algn="l">
              <a:buNone/>
              <a:defRPr sz="2800" b="1" spc="0" baseline="0">
                <a:solidFill>
                  <a:schemeClr val="tx1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Year: Title Here</a:t>
            </a:r>
          </a:p>
        </p:txBody>
      </p:sp>
      <p:sp>
        <p:nvSpPr>
          <p:cNvPr id="20" name="Text Placeholder 22">
            <a:extLst>
              <a:ext uri="{FF2B5EF4-FFF2-40B4-BE49-F238E27FC236}">
                <a16:creationId xmlns:a16="http://schemas.microsoft.com/office/drawing/2014/main" id="{C68D43B7-78A5-F345-B6EC-D27D29C213DF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573979" y="3898495"/>
            <a:ext cx="13026099" cy="2556062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2800">
                <a:solidFill>
                  <a:schemeClr val="tx1"/>
                </a:solidFill>
                <a:latin typeface="+mn-lt"/>
                <a:ea typeface="Fira Sans" panose="020B0503050000020004" pitchFamily="34" charset="0"/>
              </a:defRPr>
            </a:lvl1pPr>
            <a:lvl2pPr>
              <a:lnSpc>
                <a:spcPct val="100000"/>
              </a:lnSpc>
              <a:defRPr sz="2800">
                <a:solidFill>
                  <a:schemeClr val="tx1"/>
                </a:solidFill>
                <a:latin typeface="+mn-lt"/>
              </a:defRPr>
            </a:lvl2pPr>
            <a:lvl3pPr>
              <a:lnSpc>
                <a:spcPct val="100000"/>
              </a:lnSpc>
              <a:defRPr sz="2800">
                <a:solidFill>
                  <a:schemeClr val="tx1"/>
                </a:solidFill>
                <a:latin typeface="+mn-lt"/>
              </a:defRPr>
            </a:lvl3pPr>
            <a:lvl4pPr>
              <a:lnSpc>
                <a:spcPct val="100000"/>
              </a:lnSpc>
              <a:defRPr sz="2800">
                <a:solidFill>
                  <a:schemeClr val="tx1"/>
                </a:solidFill>
                <a:latin typeface="+mn-lt"/>
              </a:defRPr>
            </a:lvl4pPr>
            <a:lvl5pPr>
              <a:lnSpc>
                <a:spcPct val="100000"/>
              </a:lnSpc>
              <a:defRPr sz="2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DBFD6C-A8F5-A74F-B9FF-DEBD63474A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341542" y="8654143"/>
            <a:ext cx="4857127" cy="1137006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latin typeface="Fira Sans" panose="020B0503050000020004" pitchFamily="34" charset="0"/>
              <a:ea typeface="Fira Sans" panose="020B0503050000020004" pitchFamily="34" charset="0"/>
            </a:endParaRPr>
          </a:p>
        </p:txBody>
      </p:sp>
      <p:sp>
        <p:nvSpPr>
          <p:cNvPr id="13" name="Text Placeholder 24">
            <a:extLst>
              <a:ext uri="{FF2B5EF4-FFF2-40B4-BE49-F238E27FC236}">
                <a16:creationId xmlns:a16="http://schemas.microsoft.com/office/drawing/2014/main" id="{FAF17EF9-B0DC-8B4D-B852-E60128B1214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341543" y="8638029"/>
            <a:ext cx="4857126" cy="1137006"/>
          </a:xfrm>
        </p:spPr>
        <p:txBody>
          <a:bodyPr anchor="ctr">
            <a:noAutofit/>
          </a:bodyPr>
          <a:lstStyle>
            <a:lvl1pPr marL="0" indent="0" algn="ctr">
              <a:buNone/>
              <a:defRPr sz="2800" b="1" spc="600" baseline="0">
                <a:latin typeface="+mn-lt"/>
                <a:ea typeface="Fira Sans" panose="020B0503050000020004" pitchFamily="34" charset="0"/>
              </a:defRPr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YEAR END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D67CF1-EFD4-354B-927D-E0615B3C09B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580581" y="730251"/>
            <a:ext cx="10037646" cy="1137005"/>
          </a:xfrm>
        </p:spPr>
        <p:txBody>
          <a:bodyPr/>
          <a:lstStyle>
            <a:lvl1pPr>
              <a:defRPr sz="2000"/>
            </a:lvl1pPr>
          </a:lstStyle>
          <a:p>
            <a:r>
              <a:rPr lang="en-US" dirty="0"/>
              <a:t>Timeline-End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0A438F1-61B4-1147-AD6C-738D80D6AC8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80864" y="941133"/>
            <a:ext cx="3624449" cy="143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9007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Wid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9">
            <a:extLst>
              <a:ext uri="{FF2B5EF4-FFF2-40B4-BE49-F238E27FC236}">
                <a16:creationId xmlns:a16="http://schemas.microsoft.com/office/drawing/2014/main" id="{33E0B99D-4BF8-E347-AB8C-C392066971D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327300" y="2516265"/>
            <a:ext cx="7782113" cy="523220"/>
          </a:xfrm>
        </p:spPr>
        <p:txBody>
          <a:bodyPr>
            <a:noAutofit/>
          </a:bodyPr>
          <a:lstStyle>
            <a:lvl1pPr marL="0" indent="0">
              <a:buNone/>
              <a:defRPr sz="2800" b="1" spc="600" baseline="0">
                <a:solidFill>
                  <a:schemeClr val="tx2"/>
                </a:solidFill>
                <a:latin typeface="+mn-lt"/>
                <a:ea typeface="Fira Sans" panose="020B0503050000020004" pitchFamily="34" charset="0"/>
              </a:defRPr>
            </a:lvl1pPr>
            <a:lvl2pPr>
              <a:defRPr sz="2800" b="1" spc="600" baseline="0">
                <a:solidFill>
                  <a:schemeClr val="tx2"/>
                </a:solidFill>
              </a:defRPr>
            </a:lvl2pPr>
            <a:lvl3pPr>
              <a:defRPr sz="2800" b="1" spc="600" baseline="0">
                <a:solidFill>
                  <a:schemeClr val="tx2"/>
                </a:solidFill>
              </a:defRPr>
            </a:lvl3pPr>
            <a:lvl4pPr>
              <a:defRPr sz="2800" b="1" spc="600" baseline="0">
                <a:solidFill>
                  <a:schemeClr val="tx2"/>
                </a:solidFill>
              </a:defRPr>
            </a:lvl4pPr>
            <a:lvl5pPr>
              <a:defRPr sz="2800" b="1" spc="600"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You Can Write Here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3D1BDFA4-41C5-364C-9189-6714B94844D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27400" y="5572975"/>
            <a:ext cx="17703800" cy="6875462"/>
          </a:xfrm>
        </p:spPr>
        <p:txBody>
          <a:bodyPr anchor="t">
            <a:normAutofit/>
          </a:bodyPr>
          <a:lstStyle>
            <a:lvl1pPr>
              <a:defRPr sz="2800">
                <a:solidFill>
                  <a:schemeClr val="tx1"/>
                </a:solidFill>
                <a:latin typeface="+mn-lt"/>
              </a:defRPr>
            </a:lvl1pPr>
            <a:lvl2pPr>
              <a:defRPr sz="2800">
                <a:solidFill>
                  <a:schemeClr val="tx1"/>
                </a:solidFill>
                <a:latin typeface="+mn-lt"/>
              </a:defRPr>
            </a:lvl2pPr>
            <a:lvl3pPr>
              <a:defRPr sz="2800">
                <a:solidFill>
                  <a:schemeClr val="tx1"/>
                </a:solidFill>
                <a:latin typeface="+mn-lt"/>
              </a:defRPr>
            </a:lvl3pPr>
            <a:lvl4pPr>
              <a:defRPr sz="2800">
                <a:solidFill>
                  <a:schemeClr val="tx1"/>
                </a:solidFill>
                <a:latin typeface="+mn-lt"/>
              </a:defRPr>
            </a:lvl4pPr>
            <a:lvl5pPr>
              <a:defRPr sz="2800">
                <a:solidFill>
                  <a:schemeClr val="tx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881EEC-B203-8C49-8E48-741D68983C0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27301" y="3097230"/>
            <a:ext cx="17703800" cy="2013157"/>
          </a:xfrm>
        </p:spPr>
        <p:txBody>
          <a:bodyPr/>
          <a:lstStyle>
            <a:lvl1pPr>
              <a:defRPr sz="13500"/>
            </a:lvl1pPr>
          </a:lstStyle>
          <a:p>
            <a:pPr lvl="0"/>
            <a:r>
              <a:rPr lang="en-US" dirty="0"/>
              <a:t>Full-width Text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A7A44EC-9A2E-A84E-BC36-5DE3DBAA0B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780864" y="941133"/>
            <a:ext cx="3624449" cy="1433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030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724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2" r:id="rId2"/>
    <p:sldLayoutId id="2147483673" r:id="rId3"/>
    <p:sldLayoutId id="2147483674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</p:sldLayoutIdLst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10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086" indent="-457086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13712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2285429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3199600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4113771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data.dshs.texas.gov/" TargetMode="External"/><Relationship Id="rId2" Type="http://schemas.openxmlformats.org/officeDocument/2006/relationships/hyperlink" Target="http://txpmp.org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s://www.samhsa.gov/data/data-we-collect/nsduh-national-survey-drug-use-and-health/national-releases/2023#annual-national-report" TargetMode="External"/><Relationship Id="rId5" Type="http://schemas.openxmlformats.org/officeDocument/2006/relationships/hyperlink" Target="https://www.cdc.gov/overdose-prevention/hcp/clinical-guidance/prescription-drug-monitoring-programs.html" TargetMode="External"/><Relationship Id="rId4" Type="http://schemas.openxmlformats.org/officeDocument/2006/relationships/hyperlink" Target="https://www.pharmacy.texas.gov/PMP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txpmp.org/" TargetMode="Externa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pubmed.ncbi.nlm.nih.gov/28249596/" TargetMode="Externa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data.dshs.texas.gov/" TargetMode="External"/><Relationship Id="rId2" Type="http://schemas.openxmlformats.org/officeDocument/2006/relationships/hyperlink" Target="https://nida.nih.gov/research-topics/trends-statistics/overdose-death-rates" TargetMode="External"/><Relationship Id="rId1" Type="http://schemas.openxmlformats.org/officeDocument/2006/relationships/slideLayout" Target="../slideLayouts/slideLayout9.xml"/><Relationship Id="rId4" Type="http://schemas.openxmlformats.org/officeDocument/2006/relationships/hyperlink" Target="https://healthdata.dshs.texas.gov/dashboard/drugs-and-alcohol/all-drugs/non-fatal-drug-poisoning-hopsital-dat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1DE745-127D-CE47-9D9A-63358380BB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3800" dirty="0"/>
              <a:t>Texas Prescription ​</a:t>
            </a:r>
            <a:br>
              <a:rPr lang="en-US" sz="13800" dirty="0"/>
            </a:br>
            <a:r>
              <a:rPr lang="en-US" sz="13800" dirty="0"/>
              <a:t>Monitoring Program ​101​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3BDF7F-8128-484A-B825-C18C40D8293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Texas Targeted Opioid Response</a:t>
            </a:r>
          </a:p>
        </p:txBody>
      </p:sp>
    </p:spTree>
    <p:extLst>
      <p:ext uri="{BB962C8B-B14F-4D97-AF65-F5344CB8AC3E}">
        <p14:creationId xmlns:p14="http://schemas.microsoft.com/office/powerpoint/2010/main" val="23692409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7650526-67E6-1348-BD3A-A14F99D73CE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27400" y="6400799"/>
            <a:ext cx="17703800" cy="6047637"/>
          </a:xfrm>
        </p:spPr>
        <p:txBody>
          <a:bodyPr/>
          <a:lstStyle/>
          <a:p>
            <a:pPr fontAlgn="base">
              <a:lnSpc>
                <a:spcPct val="150000"/>
              </a:lnSpc>
            </a:pPr>
            <a:r>
              <a:rPr lang="en-US" b="1" u="sng" dirty="0">
                <a:hlinkClick r:id="rId2"/>
              </a:rPr>
              <a:t>Txpmp.org</a:t>
            </a:r>
            <a:r>
              <a:rPr lang="en-US" b="1" dirty="0"/>
              <a:t>​</a:t>
            </a:r>
          </a:p>
          <a:p>
            <a:pPr fontAlgn="base">
              <a:lnSpc>
                <a:spcPct val="150000"/>
              </a:lnSpc>
            </a:pPr>
            <a:r>
              <a:rPr lang="en-US" b="1" u="sng" dirty="0">
                <a:hlinkClick r:id="rId3"/>
              </a:rPr>
              <a:t>Texas Health Data</a:t>
            </a:r>
            <a:r>
              <a:rPr lang="en-US" b="1" dirty="0"/>
              <a:t>​</a:t>
            </a:r>
          </a:p>
          <a:p>
            <a:pPr fontAlgn="base">
              <a:lnSpc>
                <a:spcPct val="150000"/>
              </a:lnSpc>
            </a:pPr>
            <a:r>
              <a:rPr lang="en-US" b="1" u="sng" dirty="0">
                <a:hlinkClick r:id="rId4"/>
              </a:rPr>
              <a:t>Texas State Board of Pharmacy</a:t>
            </a:r>
            <a:r>
              <a:rPr lang="en-US" b="1" dirty="0"/>
              <a:t>​</a:t>
            </a:r>
          </a:p>
          <a:p>
            <a:pPr fontAlgn="base">
              <a:lnSpc>
                <a:spcPct val="150000"/>
              </a:lnSpc>
            </a:pPr>
            <a:r>
              <a:rPr lang="en-US" b="1" u="sng" dirty="0">
                <a:hlinkClick r:id="rId5"/>
              </a:rPr>
              <a:t>Centers for Disease Control Guide to PDMPS</a:t>
            </a:r>
            <a:r>
              <a:rPr lang="en-US" b="1" dirty="0"/>
              <a:t>​</a:t>
            </a:r>
          </a:p>
          <a:p>
            <a:pPr fontAlgn="base">
              <a:lnSpc>
                <a:spcPct val="150000"/>
              </a:lnSpc>
            </a:pPr>
            <a:r>
              <a:rPr lang="en-US" b="1" u="sng" dirty="0">
                <a:hlinkClick r:id="rId6"/>
              </a:rPr>
              <a:t>Substance Abuse and Mental Health Services Administration survey on drug use and health</a:t>
            </a:r>
            <a:r>
              <a:rPr lang="en-US" b="1" dirty="0"/>
              <a:t>​</a:t>
            </a:r>
          </a:p>
          <a:p>
            <a:pPr>
              <a:lnSpc>
                <a:spcPct val="150000"/>
              </a:lnSpc>
            </a:pPr>
            <a:endParaRPr lang="en-US" b="1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96EA5FAF-CEBA-C14B-B4A6-338CCCFA4F2A}"/>
              </a:ext>
            </a:extLst>
          </p:cNvPr>
          <p:cNvSpPr txBox="1">
            <a:spLocks/>
          </p:cNvSpPr>
          <p:nvPr/>
        </p:nvSpPr>
        <p:spPr>
          <a:xfrm>
            <a:off x="3327301" y="4409225"/>
            <a:ext cx="17703800" cy="933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18283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35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300" dirty="0"/>
              <a:t>Additional Resources​</a:t>
            </a:r>
          </a:p>
        </p:txBody>
      </p:sp>
    </p:spTree>
    <p:extLst>
      <p:ext uri="{BB962C8B-B14F-4D97-AF65-F5344CB8AC3E}">
        <p14:creationId xmlns:p14="http://schemas.microsoft.com/office/powerpoint/2010/main" val="765328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9BCA9E5-E6F3-4F4C-AB4D-E2F0CB3C25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301" y="4400550"/>
            <a:ext cx="17703800" cy="933450"/>
          </a:xfrm>
        </p:spPr>
        <p:txBody>
          <a:bodyPr/>
          <a:lstStyle/>
          <a:p>
            <a:r>
              <a:rPr lang="en-US" sz="11300" dirty="0"/>
              <a:t>What is the Texas PMP?​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5D9F2F-AA9B-E941-B537-39B8C235942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27400" y="6400799"/>
            <a:ext cx="17703800" cy="6047637"/>
          </a:xfrm>
        </p:spPr>
        <p:txBody>
          <a:bodyPr/>
          <a:lstStyle/>
          <a:p>
            <a:pPr fontAlgn="base">
              <a:lnSpc>
                <a:spcPct val="150000"/>
              </a:lnSpc>
            </a:pPr>
            <a:r>
              <a:rPr lang="en-US" dirty="0"/>
              <a:t>Statewide electronic database that collects and monitors </a:t>
            </a:r>
            <a:r>
              <a:rPr lang="en-US" b="1" dirty="0"/>
              <a:t>outpatient prescription dispensation data </a:t>
            </a:r>
            <a:br>
              <a:rPr lang="en-US" b="1" dirty="0"/>
            </a:br>
            <a:r>
              <a:rPr lang="en-US" dirty="0"/>
              <a:t>for schedule II, III, IV and V controlled substances ​</a:t>
            </a:r>
          </a:p>
          <a:p>
            <a:pPr fontAlgn="base">
              <a:lnSpc>
                <a:spcPct val="150000"/>
              </a:lnSpc>
            </a:pPr>
            <a:r>
              <a:rPr lang="en-US" dirty="0"/>
              <a:t>Managed by the Texas State Board of Pharmacy​</a:t>
            </a:r>
          </a:p>
          <a:p>
            <a:pPr fontAlgn="base">
              <a:lnSpc>
                <a:spcPct val="150000"/>
              </a:lnSpc>
            </a:pPr>
            <a:r>
              <a:rPr lang="en-US" dirty="0"/>
              <a:t>Patient care and safety tool – prevents harmful drug interactions, misuse, diversion, and overdose​</a:t>
            </a:r>
          </a:p>
        </p:txBody>
      </p:sp>
    </p:spTree>
    <p:extLst>
      <p:ext uri="{BB962C8B-B14F-4D97-AF65-F5344CB8AC3E}">
        <p14:creationId xmlns:p14="http://schemas.microsoft.com/office/powerpoint/2010/main" val="21717435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40D1EEF-56E7-9246-ABC6-7F465DD426C7}"/>
              </a:ext>
            </a:extLst>
          </p:cNvPr>
          <p:cNvSpPr/>
          <p:nvPr/>
        </p:nvSpPr>
        <p:spPr>
          <a:xfrm>
            <a:off x="12188825" y="0"/>
            <a:ext cx="12188826" cy="137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A4714208-0D77-E448-9C61-2CEF229674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475" y="3077352"/>
            <a:ext cx="8143875" cy="2598257"/>
          </a:xfrm>
        </p:spPr>
        <p:txBody>
          <a:bodyPr/>
          <a:lstStyle/>
          <a:p>
            <a:r>
              <a:rPr lang="en-US" sz="9600" dirty="0"/>
              <a:t>How does the PMP work?​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2A5C85-B272-984C-AA3A-E1E539F0EF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14475" y="6400800"/>
            <a:ext cx="9115425" cy="5255422"/>
          </a:xfrm>
        </p:spPr>
        <p:txBody>
          <a:bodyPr/>
          <a:lstStyle/>
          <a:p>
            <a:pPr fontAlgn="base"/>
            <a:r>
              <a:rPr lang="en-US" dirty="0"/>
              <a:t>Accessed via txpmp.org or by integration with Electronic Health Records​</a:t>
            </a:r>
          </a:p>
          <a:p>
            <a:pPr fontAlgn="base"/>
            <a:r>
              <a:rPr lang="en-US" dirty="0"/>
              <a:t>Requires a DEA number, professional license number, and controlled substance ID​</a:t>
            </a:r>
          </a:p>
          <a:p>
            <a:pPr marL="0" indent="0" fontAlgn="base">
              <a:buNone/>
            </a:pPr>
            <a:endParaRPr lang="en-US" dirty="0"/>
          </a:p>
          <a:p>
            <a:pPr marL="0" indent="0" fontAlgn="base">
              <a:buNone/>
            </a:pPr>
            <a:r>
              <a:rPr lang="en-US" sz="2000" dirty="0"/>
              <a:t>For additional resources, visit </a:t>
            </a:r>
            <a:r>
              <a:rPr lang="en-US" sz="2000" b="1" dirty="0">
                <a:hlinkClick r:id="rId2"/>
              </a:rPr>
              <a:t>txpmp.org.</a:t>
            </a:r>
            <a:endParaRPr lang="en-US" sz="2000" b="1" dirty="0"/>
          </a:p>
          <a:p>
            <a:pPr marL="0" indent="0" fontAlgn="base">
              <a:buNone/>
            </a:pP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7C60EDB-9667-AE49-86E0-1871F2FDB3E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160375" y="4629150"/>
            <a:ext cx="10220582" cy="445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56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7A88FE-1A72-7944-83A5-659D2A72423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27399" y="6400800"/>
            <a:ext cx="8359775" cy="6000749"/>
          </a:xfrm>
        </p:spPr>
        <p:txBody>
          <a:bodyPr/>
          <a:lstStyle/>
          <a:p>
            <a:pPr marL="0" indent="0" fontAlgn="base">
              <a:buNone/>
            </a:pPr>
            <a:r>
              <a:rPr lang="en-US" dirty="0"/>
              <a:t>Prescribers and pharmacists are required by Texas state law to check the PMP for </a:t>
            </a:r>
            <a:r>
              <a:rPr lang="en-US" b="1" dirty="0"/>
              <a:t>every patient, every time </a:t>
            </a:r>
            <a:r>
              <a:rPr lang="en-US" dirty="0"/>
              <a:t>before prescribing or dispensing:​</a:t>
            </a:r>
          </a:p>
          <a:p>
            <a:pPr lvl="1" fontAlgn="base">
              <a:lnSpc>
                <a:spcPct val="150000"/>
              </a:lnSpc>
            </a:pPr>
            <a:r>
              <a:rPr lang="en-US" dirty="0"/>
              <a:t>Opioids​</a:t>
            </a:r>
          </a:p>
          <a:p>
            <a:pPr lvl="1" fontAlgn="base">
              <a:lnSpc>
                <a:spcPct val="150000"/>
              </a:lnSpc>
            </a:pPr>
            <a:r>
              <a:rPr lang="en-US" dirty="0"/>
              <a:t>Benzodiazepines​</a:t>
            </a:r>
          </a:p>
          <a:p>
            <a:pPr lvl="1" fontAlgn="base">
              <a:lnSpc>
                <a:spcPct val="150000"/>
              </a:lnSpc>
            </a:pPr>
            <a:r>
              <a:rPr lang="en-US" dirty="0"/>
              <a:t>Barbiturates​</a:t>
            </a:r>
          </a:p>
          <a:p>
            <a:pPr lvl="1" fontAlgn="base">
              <a:lnSpc>
                <a:spcPct val="150000"/>
              </a:lnSpc>
            </a:pPr>
            <a:r>
              <a:rPr lang="en-US" dirty="0"/>
              <a:t>Carisoprodol​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B749D3-138E-9441-85B6-CE95CFFC3EC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2700000" y="6400799"/>
            <a:ext cx="8359775" cy="6000749"/>
          </a:xfrm>
        </p:spPr>
        <p:txBody>
          <a:bodyPr/>
          <a:lstStyle/>
          <a:p>
            <a:pPr marL="0" indent="0" fontAlgn="base">
              <a:buNone/>
            </a:pPr>
            <a:r>
              <a:rPr lang="en-US" dirty="0"/>
              <a:t>Medical pharmacy students, medical residents, and pharmacy technicians may be designated as delegates to check the PMP on behalf of prescribers and pharmacists​</a:t>
            </a:r>
          </a:p>
          <a:p>
            <a:pPr marL="0" indent="0" fontAlgn="base">
              <a:buNone/>
            </a:pPr>
            <a:r>
              <a:rPr lang="en-US" dirty="0"/>
              <a:t>Helps to reduce </a:t>
            </a:r>
            <a:r>
              <a:rPr lang="en-US" b="1" u="sng" dirty="0">
                <a:hlinkClick r:id="rId2"/>
              </a:rPr>
              <a:t>implicit bias</a:t>
            </a:r>
            <a:r>
              <a:rPr lang="en-US" b="1" dirty="0"/>
              <a:t> </a:t>
            </a:r>
            <a:r>
              <a:rPr lang="en-US" dirty="0"/>
              <a:t>by ensuring that providers make clinical decisions based on objective data for all patients​</a:t>
            </a:r>
          </a:p>
          <a:p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E9802F-B8FE-B84C-B91C-82B9023EC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11300" dirty="0"/>
              <a:t>Checking the PMP is Required by Law​</a:t>
            </a:r>
          </a:p>
        </p:txBody>
      </p:sp>
    </p:spTree>
    <p:extLst>
      <p:ext uri="{BB962C8B-B14F-4D97-AF65-F5344CB8AC3E}">
        <p14:creationId xmlns:p14="http://schemas.microsoft.com/office/powerpoint/2010/main" val="38762870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529CE-9FCF-BB45-8244-80394203C4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14474" y="6400799"/>
            <a:ext cx="12753976" cy="5255423"/>
          </a:xfrm>
        </p:spPr>
        <p:txBody>
          <a:bodyPr/>
          <a:lstStyle/>
          <a:p>
            <a:pPr fontAlgn="base"/>
            <a:r>
              <a:rPr lang="en-US" dirty="0"/>
              <a:t>Responsible prescribing can save lives​</a:t>
            </a:r>
          </a:p>
          <a:p>
            <a:pPr fontAlgn="base"/>
            <a:r>
              <a:rPr lang="en-US" dirty="0"/>
              <a:t>Ensures that patients have access to safe, effective pain management​</a:t>
            </a:r>
          </a:p>
          <a:p>
            <a:pPr fontAlgn="base"/>
            <a:r>
              <a:rPr lang="en-US" dirty="0"/>
              <a:t>Helps providers identify patients who may be at risk for overdose and in need of treatment and recovery services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B6E4184D-BFFB-2D4D-9615-2F7E96D0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474" y="3344032"/>
            <a:ext cx="11382375" cy="2598257"/>
          </a:xfrm>
        </p:spPr>
        <p:txBody>
          <a:bodyPr/>
          <a:lstStyle/>
          <a:p>
            <a:r>
              <a:rPr lang="en-US" sz="9600" dirty="0"/>
              <a:t>How does the PMP benefit patients?​</a:t>
            </a:r>
            <a:endParaRPr lang="en-US" dirty="0"/>
          </a:p>
        </p:txBody>
      </p:sp>
      <p:pic>
        <p:nvPicPr>
          <p:cNvPr id="19" name="Picture Placeholder 18">
            <a:extLst>
              <a:ext uri="{FF2B5EF4-FFF2-40B4-BE49-F238E27FC236}">
                <a16:creationId xmlns:a16="http://schemas.microsoft.com/office/drawing/2014/main" id="{DEC168D1-0263-7743-9152-6F2611121AEB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25800" y="0"/>
            <a:ext cx="845185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936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C529CE-9FCF-BB45-8244-80394203C45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514474" y="5740399"/>
            <a:ext cx="13496926" cy="6343651"/>
          </a:xfrm>
        </p:spPr>
        <p:txBody>
          <a:bodyPr>
            <a:noAutofit/>
          </a:bodyPr>
          <a:lstStyle/>
          <a:p>
            <a:pPr marL="0" indent="0" fontAlgn="base">
              <a:buNone/>
            </a:pPr>
            <a:r>
              <a:rPr lang="en-US" dirty="0"/>
              <a:t>Improve patient safety by allowing providers to​:</a:t>
            </a:r>
          </a:p>
          <a:p>
            <a:pPr fontAlgn="base"/>
            <a:r>
              <a:rPr lang="en-US" dirty="0"/>
              <a:t>Identify patients obtaining prescriptions from multiple prescribers and pharmacies​</a:t>
            </a:r>
          </a:p>
          <a:p>
            <a:pPr fontAlgn="base"/>
            <a:r>
              <a:rPr lang="en-US" dirty="0"/>
              <a:t>Easily identify overlapping prescriptions and prevent harmful drug interactions​</a:t>
            </a:r>
          </a:p>
          <a:p>
            <a:pPr fontAlgn="base"/>
            <a:r>
              <a:rPr lang="en-US" dirty="0"/>
              <a:t>Calculate total amount of opioids prescribed per day (MME/day)​</a:t>
            </a:r>
          </a:p>
          <a:p>
            <a:pPr fontAlgn="base"/>
            <a:r>
              <a:rPr lang="en-US" dirty="0"/>
              <a:t>PMP data can prompt life-saving discussions with patients​</a:t>
            </a:r>
          </a:p>
          <a:p>
            <a:pPr fontAlgn="base"/>
            <a:r>
              <a:rPr lang="en-US" dirty="0"/>
              <a:t>Protects providers from potential medical malpractice lawsuits​</a:t>
            </a:r>
          </a:p>
          <a:p>
            <a:pPr marL="0" indent="0" fontAlgn="base">
              <a:buNone/>
            </a:pPr>
            <a:endParaRPr lang="en-US" dirty="0"/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B6E4184D-BFFB-2D4D-9615-2F7E96D0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474" y="2409312"/>
            <a:ext cx="11649075" cy="2598257"/>
          </a:xfrm>
        </p:spPr>
        <p:txBody>
          <a:bodyPr/>
          <a:lstStyle/>
          <a:p>
            <a:r>
              <a:rPr lang="en-US" sz="9600" dirty="0"/>
              <a:t>How does the PMP benefit providers?​</a:t>
            </a:r>
            <a:endParaRPr lang="en-US" dirty="0"/>
          </a:p>
        </p:txBody>
      </p:sp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561F800C-7251-1F47-BE92-B8D7E8EF50AD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925800" y="0"/>
            <a:ext cx="8451850" cy="13716000"/>
          </a:xfr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FD86041F-676D-384D-AFD5-72E9761F3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925800" y="-1"/>
            <a:ext cx="8451850" cy="13715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84024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47BB4C-1F91-FA10-4A66-48CEF9245A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16499D4-9543-76B4-BE68-DEF919DB0B60}"/>
              </a:ext>
            </a:extLst>
          </p:cNvPr>
          <p:cNvSpPr/>
          <p:nvPr/>
        </p:nvSpPr>
        <p:spPr>
          <a:xfrm>
            <a:off x="12188824" y="0"/>
            <a:ext cx="12188826" cy="13716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7E64E4-46DA-AF58-FBA4-C009B77A87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475" y="2113349"/>
            <a:ext cx="9134475" cy="2598257"/>
          </a:xfrm>
        </p:spPr>
        <p:txBody>
          <a:bodyPr/>
          <a:lstStyle/>
          <a:p>
            <a:r>
              <a:rPr lang="en-US" sz="9600" dirty="0"/>
              <a:t>Data: </a:t>
            </a:r>
            <a:br>
              <a:rPr lang="en-US" sz="9600" dirty="0"/>
            </a:br>
            <a:r>
              <a:rPr lang="en-US" sz="9600" dirty="0"/>
              <a:t>The Texas PMP</a:t>
            </a:r>
          </a:p>
        </p:txBody>
      </p:sp>
      <p:pic>
        <p:nvPicPr>
          <p:cNvPr id="6" name="Picture 5" descr="A black and white table with white text&#10;&#10;AI-generated content may be incorrect.">
            <a:extLst>
              <a:ext uri="{FF2B5EF4-FFF2-40B4-BE49-F238E27FC236}">
                <a16:creationId xmlns:a16="http://schemas.microsoft.com/office/drawing/2014/main" id="{04E43EB9-A025-AEE7-15DF-3D6D94424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77080" y="2702346"/>
            <a:ext cx="9612313" cy="6680037"/>
          </a:xfrm>
          <a:prstGeom prst="rect">
            <a:avLst/>
          </a:prstGeom>
        </p:spPr>
      </p:pic>
      <p:pic>
        <p:nvPicPr>
          <p:cNvPr id="14" name="Picture 13" descr="A blue and black background with a candle&#10;&#10;AI-generated content may be incorrect.">
            <a:extLst>
              <a:ext uri="{FF2B5EF4-FFF2-40B4-BE49-F238E27FC236}">
                <a16:creationId xmlns:a16="http://schemas.microsoft.com/office/drawing/2014/main" id="{84C38652-C754-B26C-7518-78197A520C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6387" y="7649428"/>
            <a:ext cx="8633666" cy="3340608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88966236-92A6-B51A-D76F-DAFF58D92427}"/>
              </a:ext>
            </a:extLst>
          </p:cNvPr>
          <p:cNvCxnSpPr/>
          <p:nvPr/>
        </p:nvCxnSpPr>
        <p:spPr>
          <a:xfrm>
            <a:off x="1802436" y="7315200"/>
            <a:ext cx="865761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2E23F2B-3D26-B3D6-F0E5-AEC8831D6E60}"/>
              </a:ext>
            </a:extLst>
          </p:cNvPr>
          <p:cNvCxnSpPr/>
          <p:nvPr/>
        </p:nvCxnSpPr>
        <p:spPr>
          <a:xfrm>
            <a:off x="1802436" y="11478639"/>
            <a:ext cx="8657617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804E0818-0D79-84FD-411D-8085EF0D37EE}"/>
              </a:ext>
            </a:extLst>
          </p:cNvPr>
          <p:cNvCxnSpPr/>
          <p:nvPr/>
        </p:nvCxnSpPr>
        <p:spPr>
          <a:xfrm>
            <a:off x="5564221" y="7315200"/>
            <a:ext cx="0" cy="4163439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8397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FE666-31BC-3C25-E11E-8913D98585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D5B4751-F15E-A66F-AD4B-D6CE83CEBFFD}"/>
              </a:ext>
            </a:extLst>
          </p:cNvPr>
          <p:cNvSpPr/>
          <p:nvPr/>
        </p:nvSpPr>
        <p:spPr>
          <a:xfrm>
            <a:off x="0" y="0"/>
            <a:ext cx="12188826" cy="1371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4">
            <a:extLst>
              <a:ext uri="{FF2B5EF4-FFF2-40B4-BE49-F238E27FC236}">
                <a16:creationId xmlns:a16="http://schemas.microsoft.com/office/drawing/2014/main" id="{281744F0-B35D-6C84-165F-7DEF5A31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4475" y="2113349"/>
            <a:ext cx="9134475" cy="2598257"/>
          </a:xfrm>
        </p:spPr>
        <p:txBody>
          <a:bodyPr/>
          <a:lstStyle/>
          <a:p>
            <a:r>
              <a:rPr lang="en-US" sz="9600" dirty="0">
                <a:solidFill>
                  <a:schemeClr val="bg1"/>
                </a:solidFill>
              </a:rPr>
              <a:t>Data: </a:t>
            </a:r>
            <a:br>
              <a:rPr lang="en-US" sz="9600" dirty="0">
                <a:solidFill>
                  <a:schemeClr val="bg1"/>
                </a:solidFill>
              </a:rPr>
            </a:br>
            <a:r>
              <a:rPr lang="en-US" sz="9600" dirty="0">
                <a:solidFill>
                  <a:schemeClr val="bg1"/>
                </a:solidFill>
              </a:rPr>
              <a:t>The Texas PMP</a:t>
            </a:r>
          </a:p>
        </p:txBody>
      </p:sp>
      <p:pic>
        <p:nvPicPr>
          <p:cNvPr id="4" name="Picture 3" descr="A black and white chart with white text&#10;&#10;AI-generated content may be incorrect.">
            <a:extLst>
              <a:ext uri="{FF2B5EF4-FFF2-40B4-BE49-F238E27FC236}">
                <a16:creationId xmlns:a16="http://schemas.microsoft.com/office/drawing/2014/main" id="{0C9915D4-A119-CE15-44F3-FDA75BD4E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475" y="5564212"/>
            <a:ext cx="8860710" cy="6460467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1ECF02C2-0389-32E5-7A8B-E67D789F89FC}"/>
              </a:ext>
            </a:extLst>
          </p:cNvPr>
          <p:cNvSpPr/>
          <p:nvPr/>
        </p:nvSpPr>
        <p:spPr>
          <a:xfrm>
            <a:off x="17116497" y="2290667"/>
            <a:ext cx="6560626" cy="1685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Texas partners with 38 other states, territories, entities, and the Military Health System to share data via the PMP Interconnect.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10DB4A-E823-22C4-96F3-B65ED24B0A95}"/>
              </a:ext>
            </a:extLst>
          </p:cNvPr>
          <p:cNvSpPr txBox="1"/>
          <p:nvPr/>
        </p:nvSpPr>
        <p:spPr>
          <a:xfrm>
            <a:off x="13285864" y="2747793"/>
            <a:ext cx="3171379" cy="6036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</a:rPr>
              <a:t>Partner States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165B4043-9E0A-67E0-6BD8-234DCE798551}"/>
              </a:ext>
            </a:extLst>
          </p:cNvPr>
          <p:cNvCxnSpPr>
            <a:cxnSpLocks/>
          </p:cNvCxnSpPr>
          <p:nvPr/>
        </p:nvCxnSpPr>
        <p:spPr>
          <a:xfrm>
            <a:off x="16877502" y="2688966"/>
            <a:ext cx="0" cy="889248"/>
          </a:xfrm>
          <a:prstGeom prst="line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 descr="A map of the united states&#10;&#10;AI-generated content may be incorrect.">
            <a:extLst>
              <a:ext uri="{FF2B5EF4-FFF2-40B4-BE49-F238E27FC236}">
                <a16:creationId xmlns:a16="http://schemas.microsoft.com/office/drawing/2014/main" id="{2722773F-7C9F-D639-4836-D1F7B5E49D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68299" y="4514810"/>
            <a:ext cx="10274307" cy="617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778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99D3AE-30F9-234F-9D7E-96C05DD3D30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3327400" y="6400799"/>
            <a:ext cx="17703800" cy="6047637"/>
          </a:xfrm>
        </p:spPr>
        <p:txBody>
          <a:bodyPr/>
          <a:lstStyle/>
          <a:p>
            <a:pPr fontAlgn="base">
              <a:lnSpc>
                <a:spcPct val="150000"/>
              </a:lnSpc>
            </a:pPr>
            <a:r>
              <a:rPr lang="en-US" dirty="0"/>
              <a:t>Every day, </a:t>
            </a:r>
            <a:r>
              <a:rPr lang="en-US" b="1" u="sng" dirty="0">
                <a:solidFill>
                  <a:schemeClr val="accent3"/>
                </a:solidFill>
                <a:hlinkClick r:id="rId2"/>
              </a:rPr>
              <a:t>224 people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dirty="0"/>
              <a:t>in the United States died from an opioid overdose.​</a:t>
            </a:r>
          </a:p>
          <a:p>
            <a:pPr fontAlgn="base">
              <a:lnSpc>
                <a:spcPct val="150000"/>
              </a:lnSpc>
            </a:pPr>
            <a:r>
              <a:rPr lang="en-US" dirty="0"/>
              <a:t>From 1999 to 2022, </a:t>
            </a:r>
            <a:r>
              <a:rPr lang="en-US" b="1" dirty="0">
                <a:solidFill>
                  <a:schemeClr val="accent3"/>
                </a:solidFill>
                <a:hlinkClick r:id="rId3"/>
              </a:rPr>
              <a:t>26,767 Texans died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dirty="0"/>
              <a:t>of an opioid-related overdose​</a:t>
            </a:r>
          </a:p>
          <a:p>
            <a:pPr fontAlgn="base">
              <a:lnSpc>
                <a:spcPct val="150000"/>
              </a:lnSpc>
            </a:pPr>
            <a:r>
              <a:rPr lang="en-US" dirty="0"/>
              <a:t>There were nearly </a:t>
            </a:r>
            <a:r>
              <a:rPr lang="en-US" b="1" dirty="0">
                <a:solidFill>
                  <a:schemeClr val="accent3"/>
                </a:solidFill>
                <a:hlinkClick r:id="rId4"/>
              </a:rPr>
              <a:t>10,058 ED visits</a:t>
            </a:r>
            <a:r>
              <a:rPr lang="en-US" b="1" dirty="0">
                <a:solidFill>
                  <a:schemeClr val="accent3"/>
                </a:solidFill>
              </a:rPr>
              <a:t> </a:t>
            </a:r>
            <a:r>
              <a:rPr lang="en-US" dirty="0"/>
              <a:t>in Texas in 2022 for opioid-related causes​</a:t>
            </a:r>
          </a:p>
          <a:p>
            <a:pPr fontAlgn="base">
              <a:lnSpc>
                <a:spcPct val="150000"/>
              </a:lnSpc>
            </a:pPr>
            <a:r>
              <a:rPr lang="en-US" dirty="0"/>
              <a:t>One in four Texans have either experienced an opioid overdose or know someone who has​</a:t>
            </a:r>
          </a:p>
          <a:p>
            <a:pPr fontAlgn="base">
              <a:lnSpc>
                <a:spcPct val="150000"/>
              </a:lnSpc>
            </a:pPr>
            <a:r>
              <a:rPr lang="en-US" dirty="0"/>
              <a:t>Four of the nation’s top 25 cities for opioid misuse are in Texas​</a:t>
            </a:r>
          </a:p>
          <a:p>
            <a:pPr marL="0" indent="0" fontAlgn="base">
              <a:lnSpc>
                <a:spcPct val="150000"/>
              </a:lnSpc>
              <a:buNone/>
            </a:pPr>
            <a:endParaRPr lang="en-US" dirty="0"/>
          </a:p>
          <a:p>
            <a:pPr marL="0" indent="0" fontAlgn="base">
              <a:lnSpc>
                <a:spcPct val="150000"/>
              </a:lnSpc>
              <a:buNone/>
            </a:pPr>
            <a:r>
              <a:rPr lang="en-US" sz="2000" dirty="0"/>
              <a:t>Source: Texas Health Data, CDC​</a:t>
            </a:r>
          </a:p>
          <a:p>
            <a:pPr marL="0" indent="0" fontAlgn="base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7" name="Title 3">
            <a:extLst>
              <a:ext uri="{FF2B5EF4-FFF2-40B4-BE49-F238E27FC236}">
                <a16:creationId xmlns:a16="http://schemas.microsoft.com/office/drawing/2014/main" id="{4AEA1AFE-61FE-C045-9423-787F461D5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7301" y="4409225"/>
            <a:ext cx="17703800" cy="933450"/>
          </a:xfrm>
        </p:spPr>
        <p:txBody>
          <a:bodyPr/>
          <a:lstStyle/>
          <a:p>
            <a:r>
              <a:rPr lang="en-US" sz="11300" dirty="0"/>
              <a:t>Data: The Opioid Crisis</a:t>
            </a:r>
          </a:p>
        </p:txBody>
      </p:sp>
    </p:spTree>
    <p:extLst>
      <p:ext uri="{BB962C8B-B14F-4D97-AF65-F5344CB8AC3E}">
        <p14:creationId xmlns:p14="http://schemas.microsoft.com/office/powerpoint/2010/main" val="1218872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242424"/>
      </a:dk1>
      <a:lt1>
        <a:srgbClr val="FFFFFF"/>
      </a:lt1>
      <a:dk2>
        <a:srgbClr val="232423"/>
      </a:dk2>
      <a:lt2>
        <a:srgbClr val="FFFFFF"/>
      </a:lt2>
      <a:accent1>
        <a:srgbClr val="003087"/>
      </a:accent1>
      <a:accent2>
        <a:srgbClr val="005CB9"/>
      </a:accent2>
      <a:accent3>
        <a:srgbClr val="00B3E3"/>
      </a:accent3>
      <a:accent4>
        <a:srgbClr val="6CC049"/>
      </a:accent4>
      <a:accent5>
        <a:srgbClr val="FFC800"/>
      </a:accent5>
      <a:accent6>
        <a:srgbClr val="242424"/>
      </a:accent6>
      <a:hlink>
        <a:srgbClr val="00B3E3"/>
      </a:hlink>
      <a:folHlink>
        <a:srgbClr val="005CB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xas Targeted Opioid Response - PowerPoint Template" id="{012F1035-ECF2-0F4A-AEDB-450C1D604FB0}" vid="{3B4BB0A0-F858-4245-9DEF-7922C26099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7577</TotalTime>
  <Words>478</Words>
  <Application>Microsoft Office PowerPoint</Application>
  <PresentationFormat>Custom</PresentationFormat>
  <Paragraphs>49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Fira Sans</vt:lpstr>
      <vt:lpstr>Office Theme</vt:lpstr>
      <vt:lpstr>Texas Prescription ​ Monitoring Program ​101​</vt:lpstr>
      <vt:lpstr>What is the Texas PMP?​</vt:lpstr>
      <vt:lpstr>How does the PMP work?​</vt:lpstr>
      <vt:lpstr>Checking the PMP is Required by Law​</vt:lpstr>
      <vt:lpstr>How does the PMP benefit patients?​</vt:lpstr>
      <vt:lpstr>How does the PMP benefit providers?​</vt:lpstr>
      <vt:lpstr>Data:  The Texas PMP</vt:lpstr>
      <vt:lpstr>Data:  The Texas PMP</vt:lpstr>
      <vt:lpstr>Data: The Opioid Crisis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</dc:title>
  <dc:subject/>
  <dc:creator>Rakasovic, Drazenka</dc:creator>
  <cp:keywords/>
  <dc:description/>
  <cp:lastModifiedBy>Anaya Rodriguez, Laura</cp:lastModifiedBy>
  <cp:revision>27</cp:revision>
  <dcterms:created xsi:type="dcterms:W3CDTF">2021-08-16T16:01:33Z</dcterms:created>
  <dcterms:modified xsi:type="dcterms:W3CDTF">2025-05-08T16:12:47Z</dcterms:modified>
  <cp:category/>
</cp:coreProperties>
</file>