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1" r:id="rId2"/>
    <p:sldId id="280" r:id="rId3"/>
    <p:sldId id="282" r:id="rId4"/>
    <p:sldId id="291" r:id="rId5"/>
    <p:sldId id="294" r:id="rId6"/>
    <p:sldId id="295" r:id="rId7"/>
    <p:sldId id="292" r:id="rId8"/>
    <p:sldId id="293" r:id="rId9"/>
    <p:sldId id="289" r:id="rId10"/>
    <p:sldId id="290" r:id="rId11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asovic, Drazenka" initials="RD" lastIdx="7" clrIdx="0">
    <p:extLst>
      <p:ext uri="{19B8F6BF-5375-455C-9EA6-DF929625EA0E}">
        <p15:presenceInfo xmlns:p15="http://schemas.microsoft.com/office/powerpoint/2012/main" userId="S::dasha.rakasovic@austin.utexas.edu::ec06defb-d5ec-4612-9bd0-62cc35ac0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9"/>
    <p:restoredTop sz="96405"/>
  </p:normalViewPr>
  <p:slideViewPr>
    <p:cSldViewPr snapToGrid="0" snapToObjects="1">
      <p:cViewPr varScale="1">
        <p:scale>
          <a:sx n="65" d="100"/>
          <a:sy n="65" d="100"/>
        </p:scale>
        <p:origin x="552" y="240"/>
      </p:cViewPr>
      <p:guideLst/>
    </p:cSldViewPr>
  </p:slideViewPr>
  <p:outlineViewPr>
    <p:cViewPr>
      <p:scale>
        <a:sx n="33" d="100"/>
        <a:sy n="33" d="100"/>
      </p:scale>
      <p:origin x="0" y="-4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21448-28CF-8047-8F8F-B1C840BC735F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D02C-163E-F24F-9E72-4AAF99EE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5D02C-163E-F24F-9E72-4AAF99EE23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3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FE41-054D-7542-B4AA-C0C95B1CE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267" y="4470352"/>
            <a:ext cx="20585113" cy="4014429"/>
          </a:xfrm>
        </p:spPr>
        <p:txBody>
          <a:bodyPr/>
          <a:lstStyle>
            <a:lvl1pPr algn="ctr">
              <a:defRPr sz="15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0879C78-323B-7740-8346-7D164DA83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6267" y="8952762"/>
            <a:ext cx="20585113" cy="70160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Texas Targeted Opioid Response </a:t>
            </a:r>
          </a:p>
          <a:p>
            <a:pPr lvl="0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7D67C6-DC97-914C-AD9C-579610347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53737" y="10122343"/>
            <a:ext cx="20585113" cy="70160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Presenters name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573B4-2E70-1648-A6F0-29B9B6CB8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FAAF26B-0E3D-974D-BFFF-4004CA55BE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251626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D7CAD9-767E-F945-B6C9-889B8A468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7399" y="5605612"/>
            <a:ext cx="8359775" cy="679593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D410EE5-5A50-9541-8693-5D09321CCC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00000" y="5605611"/>
            <a:ext cx="8359775" cy="679593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E8414-4829-4A45-B733-F151877F7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9300" y="3077352"/>
            <a:ext cx="17741900" cy="2013157"/>
          </a:xfrm>
        </p:spPr>
        <p:txBody>
          <a:bodyPr/>
          <a:lstStyle>
            <a:lvl1pPr>
              <a:defRPr sz="13500"/>
            </a:lvl1pPr>
          </a:lstStyle>
          <a:p>
            <a:r>
              <a:rPr lang="en-US" dirty="0"/>
              <a:t>Two-Column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6D7DB-2C28-FF48-B126-54248C62C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) Imag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3CA051C4-DAEC-BB4C-8BCA-0848359BD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1450523"/>
            <a:ext cx="8801100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3E93E0-6ABF-694A-A8E3-7C29AB7170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5" y="4798223"/>
            <a:ext cx="8801100" cy="685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2" descr="Right side image ">
            <a:extLst>
              <a:ext uri="{FF2B5EF4-FFF2-40B4-BE49-F238E27FC236}">
                <a16:creationId xmlns:a16="http://schemas.microsoft.com/office/drawing/2014/main" id="{CEC4BEF9-5BC9-0546-A943-9ECEE297F9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916843" y="0"/>
            <a:ext cx="12460807" cy="137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F3336-1163-584A-BEA0-71736513E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475" y="2093011"/>
            <a:ext cx="8801100" cy="2598257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/>
              <a:t>Text (L) Image (R)</a:t>
            </a:r>
          </a:p>
        </p:txBody>
      </p:sp>
    </p:spTree>
    <p:extLst>
      <p:ext uri="{BB962C8B-B14F-4D97-AF65-F5344CB8AC3E}">
        <p14:creationId xmlns:p14="http://schemas.microsoft.com/office/powerpoint/2010/main" val="18853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Text (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75432ED-0931-E34C-98C0-B68D1BD811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03414" y="1450523"/>
            <a:ext cx="8801100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9933520-A7E9-6C4A-ABA3-D4C56CC51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103414" y="4798223"/>
            <a:ext cx="8801100" cy="685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" descr="Left side image ">
            <a:extLst>
              <a:ext uri="{FF2B5EF4-FFF2-40B4-BE49-F238E27FC236}">
                <a16:creationId xmlns:a16="http://schemas.microsoft.com/office/drawing/2014/main" id="{55B8928B-BB15-254F-AA40-37AD350208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429024" cy="137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36B82-2EAD-4C45-B889-00C816139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3414" y="2059777"/>
            <a:ext cx="8838471" cy="2651126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/>
              <a:t>Image (L) Text (R)</a:t>
            </a:r>
          </a:p>
        </p:txBody>
      </p:sp>
    </p:spTree>
    <p:extLst>
      <p:ext uri="{BB962C8B-B14F-4D97-AF65-F5344CB8AC3E}">
        <p14:creationId xmlns:p14="http://schemas.microsoft.com/office/powerpoint/2010/main" val="116179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 descr="Full page image ">
            <a:extLst>
              <a:ext uri="{FF2B5EF4-FFF2-40B4-BE49-F238E27FC236}">
                <a16:creationId xmlns:a16="http://schemas.microsoft.com/office/drawing/2014/main" id="{65112CEB-F3F1-A448-818C-79B272BF57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</a:t>
            </a:r>
            <a:r>
              <a:rPr lang="en-US" dirty="0" err="1"/>
              <a:t>icn</a:t>
            </a:r>
            <a:r>
              <a:rPr lang="en-US" dirty="0"/>
              <a:t>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5C24C-B257-0741-B53D-FAEB849E4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Full Page Image</a:t>
            </a:r>
          </a:p>
        </p:txBody>
      </p:sp>
    </p:spTree>
    <p:extLst>
      <p:ext uri="{BB962C8B-B14F-4D97-AF65-F5344CB8AC3E}">
        <p14:creationId xmlns:p14="http://schemas.microsoft.com/office/powerpoint/2010/main" val="382774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F8C5FFA8-53A7-C54E-8D6E-5A251B1C4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478945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4265A5-1C96-AD43-8995-D6B7F92E4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6242" y="8187218"/>
            <a:ext cx="17725165" cy="701601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Credentials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9BCFA-DD3B-0A41-B02E-DA12D294E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187" y="5339174"/>
            <a:ext cx="17725166" cy="2651126"/>
          </a:xfrm>
        </p:spPr>
        <p:txBody>
          <a:bodyPr/>
          <a:lstStyle>
            <a:lvl1pPr>
              <a:defRPr sz="13500"/>
            </a:lvl1pPr>
          </a:lstStyle>
          <a:p>
            <a:r>
              <a:rPr lang="en-US" dirty="0"/>
              <a:t>Closing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9FBD3-B274-7F42-9DFE-B3571CB5D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F8B96A-092F-CB45-A7BE-ACEBBEE91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08442" y="4638808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6374211-C7CF-D04A-B335-D210CD8536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9682" y="1637987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08DF87C-4818-4148-89D6-E6AC9A5EE4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8443" y="5550492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1. You can write here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56608C3-A5E6-4C4B-BAC7-9D2BBF461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8443" y="6831715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2. You can write here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DE9DBC45-5013-8C4F-BC52-987F5EF29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8443" y="8112938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3. You can write here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063CCB-F005-3D48-ABF6-D55D85BC46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08443" y="9394161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4. You can write here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B8A79AF-CC96-104D-A6EF-0E8AD76568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8443" y="10675385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5. You can write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F41DF-F796-4343-9761-C4FDE56E0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1927" y="2161207"/>
            <a:ext cx="14546655" cy="2160632"/>
          </a:xfrm>
        </p:spPr>
        <p:txBody>
          <a:bodyPr/>
          <a:lstStyle>
            <a:lvl1pPr>
              <a:defRPr sz="13500" b="1"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35988C-93FB-6046-ACF0-B0A26CE2D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D9A7DD-D163-5B4C-80F2-AB47567F5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-233319" y="0"/>
            <a:ext cx="24639474" cy="1371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A2B29B-921B-144E-B80A-B6A3302E5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90143" y="-1576552"/>
            <a:ext cx="28094152" cy="16869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0658E441-26E8-3346-9268-EEDD589D2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875" y="2460927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DE43007-AA56-1343-8F24-4357092945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6875" y="7495954"/>
            <a:ext cx="17703900" cy="84400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- Attribution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CF013-0757-3E44-8FA7-C3E1C65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6875" y="2970078"/>
            <a:ext cx="17703900" cy="4345121"/>
          </a:xfrm>
        </p:spPr>
        <p:txBody>
          <a:bodyPr/>
          <a:lstStyle>
            <a:lvl1pPr>
              <a:defRPr sz="1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“Full Page Quote”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19766-4BD8-2745-BE60-45C6F60B47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B25A94B-807A-1C40-AE11-97F5AFD04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4177" y="5311550"/>
            <a:ext cx="3465552" cy="2590800"/>
          </a:xfrm>
        </p:spPr>
        <p:txBody>
          <a:bodyPr>
            <a:noAutofit/>
          </a:bodyPr>
          <a:lstStyle>
            <a:lvl1pPr marL="0" indent="0" algn="r">
              <a:buNone/>
              <a:defRPr sz="20000" b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0000"/>
            </a:lvl2pPr>
            <a:lvl3pPr>
              <a:defRPr sz="20000"/>
            </a:lvl3pPr>
            <a:lvl4pPr>
              <a:defRPr sz="20000"/>
            </a:lvl4pPr>
            <a:lvl5pPr>
              <a:defRPr sz="200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0347D85-0B59-5645-92A9-D0BC9AEB03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3750" y="5378666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5A84E-BEFB-FC47-8516-28087779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12510" y="8379487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ACB39-7D06-2A44-9ADA-04563B4C6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3750" y="5901886"/>
            <a:ext cx="14735137" cy="2000464"/>
          </a:xfrm>
        </p:spPr>
        <p:txBody>
          <a:bodyPr/>
          <a:lstStyle>
            <a:lvl1pPr>
              <a:defRPr sz="10000"/>
            </a:lvl1pPr>
          </a:lstStyle>
          <a:p>
            <a:pPr lvl="0"/>
            <a:r>
              <a:rPr lang="en-US" dirty="0"/>
              <a:t>White Section Break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D0F3E-6FCA-2C44-A569-531C241E8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B25A94B-807A-1C40-AE11-97F5AFD04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4177" y="5311550"/>
            <a:ext cx="3465552" cy="2590800"/>
          </a:xfrm>
        </p:spPr>
        <p:txBody>
          <a:bodyPr>
            <a:noAutofit/>
          </a:bodyPr>
          <a:lstStyle>
            <a:lvl1pPr marL="0" indent="0" algn="r">
              <a:buNone/>
              <a:defRPr sz="20000" b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0000"/>
            </a:lvl2pPr>
            <a:lvl3pPr>
              <a:defRPr sz="20000"/>
            </a:lvl3pPr>
            <a:lvl4pPr>
              <a:defRPr sz="20000"/>
            </a:lvl4pPr>
            <a:lvl5pPr>
              <a:defRPr sz="200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0347D85-0B59-5645-92A9-D0BC9AEB03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3750" y="5378666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5A84E-BEFB-FC47-8516-28087779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12510" y="8379487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BBD14-A1DA-7E4C-AACC-92740FC28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203" y="5901886"/>
            <a:ext cx="14528900" cy="2000464"/>
          </a:xfrm>
        </p:spPr>
        <p:txBody>
          <a:bodyPr/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Blue Section Break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33FAF-177D-9443-ACDE-6D1675FA4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24FF00-FB56-D743-9308-A486C0F1C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70106" y="5263120"/>
            <a:ext cx="0" cy="8595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586A91F-424E-1545-A658-7F2540CFF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7182" y="7261444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289CE-344B-0F40-9EE0-B4F130E21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41542" y="5029733"/>
            <a:ext cx="4857127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D91C96FA-0398-DE4A-85BF-C24B9316DB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1578424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651E33F3-32D4-8942-8D89-2F945B3E9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543" y="5029734"/>
            <a:ext cx="4857126" cy="11370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spc="6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 START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54B5F9FC-F2C1-FB43-9342-7E427418B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181" y="7282709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DC9F4ED0-C409-3B4C-9563-881B0E55B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0580" y="8686265"/>
            <a:ext cx="13026099" cy="255606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17FD-F1FE-C94D-9D40-5BECFC323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300" y="2233063"/>
            <a:ext cx="9851987" cy="2012950"/>
          </a:xfrm>
        </p:spPr>
        <p:txBody>
          <a:bodyPr/>
          <a:lstStyle/>
          <a:p>
            <a:r>
              <a:rPr lang="en-US" dirty="0"/>
              <a:t>Timeline-Start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A0BB58-36F3-2C4E-9E33-A29F57337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7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3853E-B879-4041-9E0E-36540D6B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70106" y="-223935"/>
            <a:ext cx="0" cy="14082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A34C4-17FE-F744-ADF0-CDFA8D7D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7182" y="7261444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3D348-EC33-404D-8A67-D50834727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0581" y="2473675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67273E21-64ED-E04C-88A5-C29156A0DA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0580" y="2473673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F81E9A98-421A-FB42-9047-A3506B3594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3979" y="3898495"/>
            <a:ext cx="13026099" cy="25560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73260455-2E3D-3646-B202-1254BC11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181" y="7261444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FFEF9E2E-3CC8-A447-ADF3-534B5E2D4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0580" y="8686265"/>
            <a:ext cx="13026099" cy="255606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01484-6474-F946-9776-8C4FBEC59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181" y="425198"/>
            <a:ext cx="12356802" cy="1825486"/>
          </a:xfrm>
        </p:spPr>
        <p:txBody>
          <a:bodyPr/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Timeline-Mid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71C72F-B9F3-384E-AB7B-18054BA9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E4ADF-E838-6840-A723-1089EE7E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70106" y="0"/>
            <a:ext cx="0" cy="904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D44DF48-2AA7-494C-9A64-EEB0DB99A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0581" y="2473673"/>
            <a:ext cx="13013702" cy="113700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DB4FC17-2224-2C4C-83BA-01A540D7A9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0580" y="2473668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C68D43B7-78A5-F345-B6EC-D27D29C213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3979" y="3898495"/>
            <a:ext cx="13026099" cy="25560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BFD6C-A8F5-A74F-B9FF-DEBD63474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41542" y="8654143"/>
            <a:ext cx="4857127" cy="113700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FAF17EF9-B0DC-8B4D-B852-E60128B121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543" y="8638029"/>
            <a:ext cx="4857126" cy="11370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spc="600" baseline="0"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 END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67CF1-EFD4-354B-927D-E0615B3C0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0581" y="730251"/>
            <a:ext cx="10037646" cy="113700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Timeline-End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438F1-61B4-1147-AD6C-738D80D6A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3E0B99D-4BF8-E347-AB8C-C392066971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251626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1BDFA4-41C5-364C-9189-6714B94844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5572975"/>
            <a:ext cx="17703800" cy="6875462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81EEC-B203-8C49-8E48-741D68983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301" y="3097230"/>
            <a:ext cx="17703800" cy="2013157"/>
          </a:xfrm>
        </p:spPr>
        <p:txBody>
          <a:bodyPr/>
          <a:lstStyle>
            <a:lvl1pPr>
              <a:defRPr sz="13500"/>
            </a:lvl1pPr>
          </a:lstStyle>
          <a:p>
            <a:pPr lvl="0"/>
            <a:r>
              <a:rPr lang="en-US" dirty="0"/>
              <a:t>Full-width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A44EC-9A2E-A84E-BC36-5DE3DBAA0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data.dshs.texas.gov/" TargetMode="External"/><Relationship Id="rId2" Type="http://schemas.openxmlformats.org/officeDocument/2006/relationships/hyperlink" Target="http://txpmp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pioidlibrary.org/wp-content/uploads/2020/10/SAMHSA-2020-Key-SU-and-Mental-Health-Indicators-report.pdf" TargetMode="External"/><Relationship Id="rId5" Type="http://schemas.openxmlformats.org/officeDocument/2006/relationships/hyperlink" Target="https://www.cdc.gov/opioids/providers/pdmps.html?CDC_AA_refVal=https%3A%2F%2Fwww.cdc.gov%2Fdrugoverdose%2Fpdmp%2Fproviders.html" TargetMode="External"/><Relationship Id="rId4" Type="http://schemas.openxmlformats.org/officeDocument/2006/relationships/hyperlink" Target="https://www.pharmacy.texas.gov/PM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xpmp.org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8249596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data.dshs.texas.gov/" TargetMode="External"/><Relationship Id="rId2" Type="http://schemas.openxmlformats.org/officeDocument/2006/relationships/hyperlink" Target="https://www.drugabuse.gov/drug-topics/trends-statistics/overdose-death-rates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healthdata.dshs.texas.gov/dashboard/drugs-and-alcohol/opioid-related-emergency-department-vis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DE745-127D-CE47-9D9A-63358380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Texas Prescription ​</a:t>
            </a:r>
            <a:br>
              <a:rPr lang="en-US" sz="13800" dirty="0"/>
            </a:br>
            <a:r>
              <a:rPr lang="en-US" sz="13800" dirty="0"/>
              <a:t>Monitoring Program ​101​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3BDF7F-8128-484A-B825-C18C40D82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Texas Targeted Opioid Response</a:t>
            </a:r>
          </a:p>
        </p:txBody>
      </p:sp>
    </p:spTree>
    <p:extLst>
      <p:ext uri="{BB962C8B-B14F-4D97-AF65-F5344CB8AC3E}">
        <p14:creationId xmlns:p14="http://schemas.microsoft.com/office/powerpoint/2010/main" val="236924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650526-67E6-1348-BD3A-A14F99D73C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1770380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2"/>
              </a:rPr>
              <a:t>Txpmp.org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3"/>
              </a:rPr>
              <a:t>Texas Health Data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4"/>
              </a:rPr>
              <a:t>Texas State Board of Pharmacy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5"/>
              </a:rPr>
              <a:t>Centers for Disease Control Guide to PDMPS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6"/>
              </a:rPr>
              <a:t>Substance Abuse and Mental Health Services Administration survey on drug use and health</a:t>
            </a:r>
            <a:r>
              <a:rPr lang="en-US" b="1" dirty="0"/>
              <a:t>​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6EA5FAF-CEBA-C14B-B4A6-338CCCFA4F2A}"/>
              </a:ext>
            </a:extLst>
          </p:cNvPr>
          <p:cNvSpPr txBox="1">
            <a:spLocks/>
          </p:cNvSpPr>
          <p:nvPr/>
        </p:nvSpPr>
        <p:spPr>
          <a:xfrm>
            <a:off x="3327301" y="4409225"/>
            <a:ext cx="17703800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300" dirty="0"/>
              <a:t>Additional Resources​</a:t>
            </a:r>
          </a:p>
        </p:txBody>
      </p:sp>
    </p:spTree>
    <p:extLst>
      <p:ext uri="{BB962C8B-B14F-4D97-AF65-F5344CB8AC3E}">
        <p14:creationId xmlns:p14="http://schemas.microsoft.com/office/powerpoint/2010/main" val="76532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BCA9E5-E6F3-4F4C-AB4D-E2F0CB3C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301" y="4400550"/>
            <a:ext cx="17703800" cy="933450"/>
          </a:xfrm>
        </p:spPr>
        <p:txBody>
          <a:bodyPr/>
          <a:lstStyle/>
          <a:p>
            <a:r>
              <a:rPr lang="en-US" sz="11300" dirty="0"/>
              <a:t>What is the Texas PMP?​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9F2F-AA9B-E941-B537-39B8C23594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1770380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Statewide electronic database that collects and monitors </a:t>
            </a:r>
            <a:r>
              <a:rPr lang="en-US" b="1" dirty="0"/>
              <a:t>outpatient prescription dispensation data </a:t>
            </a:r>
            <a:br>
              <a:rPr lang="en-US" b="1" dirty="0"/>
            </a:br>
            <a:r>
              <a:rPr lang="en-US" dirty="0"/>
              <a:t>for schedule II, III, IV and V controlled substances 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Managed by the Texas State Board of Pharmacy​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Patient care and safety tool - prevents harmful drug interactions, misuse, diversion, and overdose​</a:t>
            </a:r>
          </a:p>
        </p:txBody>
      </p:sp>
    </p:spTree>
    <p:extLst>
      <p:ext uri="{BB962C8B-B14F-4D97-AF65-F5344CB8AC3E}">
        <p14:creationId xmlns:p14="http://schemas.microsoft.com/office/powerpoint/2010/main" val="217174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0D1EEF-56E7-9246-ABC6-7F465DD426C7}"/>
              </a:ext>
            </a:extLst>
          </p:cNvPr>
          <p:cNvSpPr/>
          <p:nvPr/>
        </p:nvSpPr>
        <p:spPr>
          <a:xfrm>
            <a:off x="12188825" y="0"/>
            <a:ext cx="12188826" cy="137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714208-0D77-E448-9C61-2CEF2296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3077352"/>
            <a:ext cx="8143875" cy="2598257"/>
          </a:xfrm>
        </p:spPr>
        <p:txBody>
          <a:bodyPr/>
          <a:lstStyle/>
          <a:p>
            <a:r>
              <a:rPr lang="en-US" sz="9600" dirty="0"/>
              <a:t>How does the PMP work?​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A5C85-B272-984C-AA3A-E1E539F0EF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5" y="6400800"/>
            <a:ext cx="9115425" cy="5255422"/>
          </a:xfrm>
        </p:spPr>
        <p:txBody>
          <a:bodyPr/>
          <a:lstStyle/>
          <a:p>
            <a:pPr fontAlgn="base"/>
            <a:r>
              <a:rPr lang="en-US" dirty="0"/>
              <a:t>Accessed via txpmp.org or by integration with Electronic Health Records​</a:t>
            </a:r>
          </a:p>
          <a:p>
            <a:pPr fontAlgn="base"/>
            <a:r>
              <a:rPr lang="en-US" dirty="0"/>
              <a:t>Requires a DEA number, professional license number, and controlled substance ID​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2000" dirty="0"/>
              <a:t>For additional resources, visit </a:t>
            </a:r>
            <a:r>
              <a:rPr lang="en-US" sz="2000" b="1" dirty="0">
                <a:hlinkClick r:id="rId2"/>
              </a:rPr>
              <a:t>txpmp.org.</a:t>
            </a:r>
            <a:endParaRPr lang="en-US" sz="2000" b="1" dirty="0"/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60EDB-9667-AE49-86E0-1871F2FDB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0375" y="4629150"/>
            <a:ext cx="10220582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88FE-1A72-7944-83A5-659D2A7242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7399" y="6400800"/>
            <a:ext cx="8359775" cy="6000749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Prescribers and pharmacists are required by Texas state law to check the PMP for </a:t>
            </a:r>
            <a:r>
              <a:rPr lang="en-US" b="1" dirty="0"/>
              <a:t>every patient, every time </a:t>
            </a:r>
            <a:r>
              <a:rPr lang="en-US" dirty="0"/>
              <a:t>before prescribing or dispensing:​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Opioids​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Benzodiazepines​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Barbiturates​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Carisoprodol​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749D3-138E-9441-85B6-CE95CFFC3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00000" y="6400799"/>
            <a:ext cx="8359775" cy="6000749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Medical pharmacy students, medical residents, and pharmacy technicians may be designated as delegates to check the PMP on behalf of prescribers and pharmacists​</a:t>
            </a:r>
          </a:p>
          <a:p>
            <a:pPr marL="0" indent="0" fontAlgn="base">
              <a:buNone/>
            </a:pPr>
            <a:r>
              <a:rPr lang="en-US" dirty="0"/>
              <a:t>Helps to reduce </a:t>
            </a:r>
            <a:r>
              <a:rPr lang="en-US" b="1" u="sng" dirty="0">
                <a:hlinkClick r:id="rId2"/>
              </a:rPr>
              <a:t>implicit bias</a:t>
            </a:r>
            <a:r>
              <a:rPr lang="en-US" b="1" dirty="0"/>
              <a:t> </a:t>
            </a:r>
            <a:r>
              <a:rPr lang="en-US" dirty="0"/>
              <a:t>by ensuring that providers make clinical decisions based on objective data for all patients​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9802F-B8FE-B84C-B91C-82B9023E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300" dirty="0"/>
              <a:t>Checking the PMP is Required by Law​</a:t>
            </a:r>
          </a:p>
        </p:txBody>
      </p:sp>
    </p:spTree>
    <p:extLst>
      <p:ext uri="{BB962C8B-B14F-4D97-AF65-F5344CB8AC3E}">
        <p14:creationId xmlns:p14="http://schemas.microsoft.com/office/powerpoint/2010/main" val="38762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529CE-9FCF-BB45-8244-80394203C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4" y="6400799"/>
            <a:ext cx="12753976" cy="5255423"/>
          </a:xfrm>
        </p:spPr>
        <p:txBody>
          <a:bodyPr/>
          <a:lstStyle/>
          <a:p>
            <a:pPr fontAlgn="base"/>
            <a:r>
              <a:rPr lang="en-US" dirty="0"/>
              <a:t>Responsible prescribing can save lives​</a:t>
            </a:r>
          </a:p>
          <a:p>
            <a:pPr fontAlgn="base"/>
            <a:r>
              <a:rPr lang="en-US" dirty="0"/>
              <a:t>Ensures that patients have access to safe, effective pain management​</a:t>
            </a:r>
          </a:p>
          <a:p>
            <a:pPr fontAlgn="base"/>
            <a:r>
              <a:rPr lang="en-US" dirty="0"/>
              <a:t>Helps providers identify patients who may be at risk for overdose and in need of treatment and recovery services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6E4184D-BFFB-2D4D-9615-2F7E96D0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344032"/>
            <a:ext cx="11382375" cy="2598257"/>
          </a:xfrm>
        </p:spPr>
        <p:txBody>
          <a:bodyPr/>
          <a:lstStyle/>
          <a:p>
            <a:r>
              <a:rPr lang="en-US" sz="9600" dirty="0"/>
              <a:t>How does the PMP benefit patients?​</a:t>
            </a:r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EC168D1-0263-7743-9152-6F2611121AE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5800" y="0"/>
            <a:ext cx="845185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529CE-9FCF-BB45-8244-80394203C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4" y="5740399"/>
            <a:ext cx="13496926" cy="634365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dirty="0"/>
              <a:t>Improve patient safety by allowing providers to​:</a:t>
            </a:r>
          </a:p>
          <a:p>
            <a:pPr fontAlgn="base"/>
            <a:r>
              <a:rPr lang="en-US" dirty="0"/>
              <a:t>Identify patients obtaining prescriptions from multiple prescribers and pharmacies​</a:t>
            </a:r>
          </a:p>
          <a:p>
            <a:pPr fontAlgn="base"/>
            <a:r>
              <a:rPr lang="en-US" dirty="0"/>
              <a:t>Easily identify overlapping prescriptions and prevent harmful drug interactions​</a:t>
            </a:r>
          </a:p>
          <a:p>
            <a:pPr fontAlgn="base"/>
            <a:r>
              <a:rPr lang="en-US" dirty="0"/>
              <a:t>Calculate total amount of opioids prescribed per day (MME/day)​</a:t>
            </a:r>
          </a:p>
          <a:p>
            <a:pPr fontAlgn="base"/>
            <a:r>
              <a:rPr lang="en-US" dirty="0"/>
              <a:t>PMP data can prompt life-saving discussions with patients​</a:t>
            </a:r>
          </a:p>
          <a:p>
            <a:pPr fontAlgn="base"/>
            <a:r>
              <a:rPr lang="en-US" dirty="0"/>
              <a:t>Protects providers from potential medical malpractice lawsuits​</a:t>
            </a:r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6E4184D-BFFB-2D4D-9615-2F7E96D0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2409312"/>
            <a:ext cx="11649075" cy="2598257"/>
          </a:xfrm>
        </p:spPr>
        <p:txBody>
          <a:bodyPr/>
          <a:lstStyle/>
          <a:p>
            <a:r>
              <a:rPr lang="en-US" sz="9600" dirty="0"/>
              <a:t>How does the PMP benefit providers?​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61F800C-7251-1F47-BE92-B8D7E8EF50A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5800" y="0"/>
            <a:ext cx="8451850" cy="137160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86041F-676D-384D-AFD5-72E9761F3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25800" y="-1"/>
            <a:ext cx="845185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0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0D1EEF-56E7-9246-ABC6-7F465DD426C7}"/>
              </a:ext>
            </a:extLst>
          </p:cNvPr>
          <p:cNvSpPr/>
          <p:nvPr/>
        </p:nvSpPr>
        <p:spPr>
          <a:xfrm>
            <a:off x="12188824" y="0"/>
            <a:ext cx="12188826" cy="137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714208-0D77-E448-9C61-2CEF2296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13349"/>
            <a:ext cx="9134475" cy="2598257"/>
          </a:xfrm>
        </p:spPr>
        <p:txBody>
          <a:bodyPr/>
          <a:lstStyle/>
          <a:p>
            <a:r>
              <a:rPr lang="en-US" sz="9600" dirty="0"/>
              <a:t>Data: </a:t>
            </a:r>
            <a:br>
              <a:rPr lang="en-US" sz="9600" dirty="0"/>
            </a:br>
            <a:r>
              <a:rPr lang="en-US" sz="9600" dirty="0"/>
              <a:t>The Texas PMP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9C473B-B605-E247-A9E0-2906C1D9FEEF}"/>
              </a:ext>
            </a:extLst>
          </p:cNvPr>
          <p:cNvGrpSpPr/>
          <p:nvPr/>
        </p:nvGrpSpPr>
        <p:grpSpPr>
          <a:xfrm>
            <a:off x="14778037" y="1515045"/>
            <a:ext cx="7010400" cy="10685909"/>
            <a:chOff x="14778037" y="947291"/>
            <a:chExt cx="7010400" cy="1068590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DBEFA8-F215-5043-9E5D-B150AF1D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78037" y="2540000"/>
              <a:ext cx="7010400" cy="90932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2C81926-A17F-A941-8E7E-D5267E46B888}"/>
                </a:ext>
              </a:extLst>
            </p:cNvPr>
            <p:cNvSpPr/>
            <p:nvPr/>
          </p:nvSpPr>
          <p:spPr>
            <a:xfrm>
              <a:off x="15659708" y="947291"/>
              <a:ext cx="579678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3"/>
                  </a:solidFill>
                </a:rPr>
                <a:t>Top 15 Controlled </a:t>
              </a:r>
              <a:br>
                <a:rPr lang="en-US" sz="4000" b="1" dirty="0">
                  <a:solidFill>
                    <a:schemeClr val="accent3"/>
                  </a:solidFill>
                </a:rPr>
              </a:br>
              <a:r>
                <a:rPr lang="en-US" sz="4000" b="1" dirty="0">
                  <a:solidFill>
                    <a:schemeClr val="accent3"/>
                  </a:solidFill>
                </a:rPr>
                <a:t>Substances Dispensed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94BFE2F-F1D0-DE4E-92AA-EC38D0E8B0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450" y="6931283"/>
            <a:ext cx="92075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0D1EEF-56E7-9246-ABC6-7F465DD426C7}"/>
              </a:ext>
            </a:extLst>
          </p:cNvPr>
          <p:cNvSpPr/>
          <p:nvPr/>
        </p:nvSpPr>
        <p:spPr>
          <a:xfrm>
            <a:off x="0" y="0"/>
            <a:ext cx="12188826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765232-52D5-FF48-85AA-649C1F1E1465}"/>
              </a:ext>
            </a:extLst>
          </p:cNvPr>
          <p:cNvGrpSpPr/>
          <p:nvPr/>
        </p:nvGrpSpPr>
        <p:grpSpPr>
          <a:xfrm>
            <a:off x="13285857" y="2906851"/>
            <a:ext cx="10094850" cy="7902298"/>
            <a:chOff x="13182593" y="2125275"/>
            <a:chExt cx="10547961" cy="84605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761F98-2047-3D4D-B60E-0C8A990D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182593" y="3945835"/>
              <a:ext cx="10547961" cy="664002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EAD12D-3CE6-4746-81DC-CE119FE5BD34}"/>
                </a:ext>
              </a:extLst>
            </p:cNvPr>
            <p:cNvSpPr/>
            <p:nvPr/>
          </p:nvSpPr>
          <p:spPr>
            <a:xfrm>
              <a:off x="17490101" y="2125275"/>
              <a:ext cx="6240453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Texas partners with 36 other states/entities to share data via the PMP Interconnect.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EAA225-C4A9-A84E-BB5E-25570A2321CC}"/>
                </a:ext>
              </a:extLst>
            </p:cNvPr>
            <p:cNvSpPr txBox="1"/>
            <p:nvPr/>
          </p:nvSpPr>
          <p:spPr>
            <a:xfrm>
              <a:off x="13182600" y="2368033"/>
              <a:ext cx="3313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</a:rPr>
                <a:t>Partner States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C3F49A-DE7C-7140-AB3E-977AF83832E0}"/>
                </a:ext>
              </a:extLst>
            </p:cNvPr>
            <p:cNvCxnSpPr>
              <a:cxnSpLocks/>
            </p:cNvCxnSpPr>
            <p:nvPr/>
          </p:nvCxnSpPr>
          <p:spPr>
            <a:xfrm>
              <a:off x="16935450" y="2305050"/>
              <a:ext cx="0" cy="95207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9BDB3DD-C05B-B844-A02C-B40A4A469D9E}"/>
              </a:ext>
            </a:extLst>
          </p:cNvPr>
          <p:cNvSpPr/>
          <p:nvPr/>
        </p:nvSpPr>
        <p:spPr>
          <a:xfrm>
            <a:off x="996943" y="5426189"/>
            <a:ext cx="10313283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952500" algn="l"/>
              </a:tabLst>
            </a:pPr>
            <a:r>
              <a:rPr lang="en-US" sz="2800" b="1" dirty="0">
                <a:solidFill>
                  <a:schemeClr val="accent3"/>
                </a:solidFill>
              </a:rPr>
              <a:t>Who uses the TX PMP? </a:t>
            </a:r>
            <a:r>
              <a:rPr lang="en-US" sz="2800" dirty="0">
                <a:solidFill>
                  <a:schemeClr val="accent3"/>
                </a:solidFill>
              </a:rPr>
              <a:t>% of user searches by license type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CBB9ECCD-D8A4-C54B-854F-D761B413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13349"/>
            <a:ext cx="9134475" cy="2598257"/>
          </a:xfrm>
        </p:spPr>
        <p:txBody>
          <a:bodyPr/>
          <a:lstStyle/>
          <a:p>
            <a:r>
              <a:rPr lang="en-US" sz="9600" dirty="0">
                <a:solidFill>
                  <a:schemeClr val="bg1"/>
                </a:solidFill>
              </a:rPr>
              <a:t>Data: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The Texas PMP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AF875-B4BD-2444-BCFF-0FF05F8F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921" y="6632952"/>
            <a:ext cx="9944002" cy="57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D3AE-30F9-234F-9D7E-96C05DD3D3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1770380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Every day, </a:t>
            </a:r>
            <a:r>
              <a:rPr lang="en-US" b="1" u="sng" dirty="0">
                <a:solidFill>
                  <a:schemeClr val="accent3"/>
                </a:solidFill>
                <a:hlinkClick r:id="rId2"/>
              </a:rPr>
              <a:t>128 people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 the United States die after an overdose involving prescription or illicit opioids​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From 1999 to 2019, </a:t>
            </a:r>
            <a:r>
              <a:rPr lang="en-US" b="1" dirty="0">
                <a:solidFill>
                  <a:schemeClr val="accent3"/>
                </a:solidFill>
                <a:hlinkClick r:id="rId3"/>
              </a:rPr>
              <a:t>19,317 Texans died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of an opioid-related overdose​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There were nearly </a:t>
            </a:r>
            <a:r>
              <a:rPr lang="en-US" b="1" dirty="0">
                <a:solidFill>
                  <a:schemeClr val="accent3"/>
                </a:solidFill>
                <a:hlinkClick r:id="rId4"/>
              </a:rPr>
              <a:t>16,000 ED visits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 Texas in 2019 for opioid-related causes​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One in five Texans have either experienced an opioid overdose or know someone who has​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Four of the nation’s top 25 cities for opioid misuse are in Texas​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US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2000" dirty="0"/>
              <a:t>Source: Texas Health Data, CDC​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AEA1AFE-61FE-C045-9423-787F461D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301" y="4409225"/>
            <a:ext cx="17703800" cy="933450"/>
          </a:xfrm>
        </p:spPr>
        <p:txBody>
          <a:bodyPr/>
          <a:lstStyle/>
          <a:p>
            <a:r>
              <a:rPr lang="en-US" sz="11300" dirty="0"/>
              <a:t>Data: The Opioid Crisis</a:t>
            </a:r>
          </a:p>
        </p:txBody>
      </p:sp>
    </p:spTree>
    <p:extLst>
      <p:ext uri="{BB962C8B-B14F-4D97-AF65-F5344CB8AC3E}">
        <p14:creationId xmlns:p14="http://schemas.microsoft.com/office/powerpoint/2010/main" val="121887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242424"/>
      </a:dk1>
      <a:lt1>
        <a:srgbClr val="FFFFFF"/>
      </a:lt1>
      <a:dk2>
        <a:srgbClr val="232423"/>
      </a:dk2>
      <a:lt2>
        <a:srgbClr val="FFFFFF"/>
      </a:lt2>
      <a:accent1>
        <a:srgbClr val="003087"/>
      </a:accent1>
      <a:accent2>
        <a:srgbClr val="005CB9"/>
      </a:accent2>
      <a:accent3>
        <a:srgbClr val="00B3E3"/>
      </a:accent3>
      <a:accent4>
        <a:srgbClr val="6CC049"/>
      </a:accent4>
      <a:accent5>
        <a:srgbClr val="FFC800"/>
      </a:accent5>
      <a:accent6>
        <a:srgbClr val="242424"/>
      </a:accent6>
      <a:hlink>
        <a:srgbClr val="00B3E3"/>
      </a:hlink>
      <a:folHlink>
        <a:srgbClr val="005C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 Targeted Opioid Response - PowerPoint Template" id="{012F1035-ECF2-0F4A-AEDB-450C1D604FB0}" vid="{3B4BB0A0-F858-4245-9DEF-7922C26099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7333</TotalTime>
  <Words>452</Words>
  <Application>Microsoft Macintosh PowerPoint</Application>
  <PresentationFormat>Custom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Fira Sans</vt:lpstr>
      <vt:lpstr>Office Theme</vt:lpstr>
      <vt:lpstr>Texas Prescription ​ Monitoring Program ​101​</vt:lpstr>
      <vt:lpstr>What is the Texas PMP?​</vt:lpstr>
      <vt:lpstr>How does the PMP work?​</vt:lpstr>
      <vt:lpstr>Checking the PMP is Required by Law​</vt:lpstr>
      <vt:lpstr>How does the PMP benefit patients?​</vt:lpstr>
      <vt:lpstr>How does the PMP benefit providers?​</vt:lpstr>
      <vt:lpstr>Data:  The Texas PMP</vt:lpstr>
      <vt:lpstr>Data:  The Texas PMP</vt:lpstr>
      <vt:lpstr>Data: The Opioid Crisis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subject/>
  <dc:creator>Rakasovic, Drazenka</dc:creator>
  <cp:keywords/>
  <dc:description/>
  <cp:lastModifiedBy>Silva, Eddie</cp:lastModifiedBy>
  <cp:revision>23</cp:revision>
  <dcterms:created xsi:type="dcterms:W3CDTF">2021-08-16T16:01:33Z</dcterms:created>
  <dcterms:modified xsi:type="dcterms:W3CDTF">2021-08-30T16:59:55Z</dcterms:modified>
  <cp:category/>
</cp:coreProperties>
</file>