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71" r:id="rId2"/>
    <p:sldId id="291" r:id="rId3"/>
    <p:sldId id="296" r:id="rId4"/>
    <p:sldId id="292" r:id="rId5"/>
    <p:sldId id="297" r:id="rId6"/>
    <p:sldId id="300" r:id="rId7"/>
    <p:sldId id="298" r:id="rId8"/>
    <p:sldId id="299" r:id="rId9"/>
    <p:sldId id="289" r:id="rId10"/>
    <p:sldId id="290" r:id="rId11"/>
    <p:sldId id="301" r:id="rId12"/>
  </p:sldIdLst>
  <p:sldSz cx="2437765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kasovic, Drazenka" initials="RD" lastIdx="7" clrIdx="0">
    <p:extLst>
      <p:ext uri="{19B8F6BF-5375-455C-9EA6-DF929625EA0E}">
        <p15:presenceInfo xmlns:p15="http://schemas.microsoft.com/office/powerpoint/2012/main" userId="S::dasha.rakasovic@austin.utexas.edu::ec06defb-d5ec-4612-9bd0-62cc35ac01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56"/>
    <p:restoredTop sz="96405"/>
  </p:normalViewPr>
  <p:slideViewPr>
    <p:cSldViewPr snapToGrid="0" snapToObjects="1">
      <p:cViewPr varScale="1">
        <p:scale>
          <a:sx n="53" d="100"/>
          <a:sy n="53" d="100"/>
        </p:scale>
        <p:origin x="126" y="162"/>
      </p:cViewPr>
      <p:guideLst/>
    </p:cSldViewPr>
  </p:slideViewPr>
  <p:outlineViewPr>
    <p:cViewPr>
      <p:scale>
        <a:sx n="33" d="100"/>
        <a:sy n="33" d="100"/>
      </p:scale>
      <p:origin x="0" y="-40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21448-28CF-8047-8F8F-B1C840BC735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5D02C-163E-F24F-9E72-4AAF99EE2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2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5D02C-163E-F24F-9E72-4AAF99EE23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3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FE41-054D-7542-B4AA-C0C95B1CE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6267" y="4470352"/>
            <a:ext cx="20585113" cy="4014429"/>
          </a:xfrm>
        </p:spPr>
        <p:txBody>
          <a:bodyPr/>
          <a:lstStyle>
            <a:lvl1pPr algn="ctr">
              <a:defRPr sz="15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Title Slide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0879C78-323B-7740-8346-7D164DA83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96267" y="8952762"/>
            <a:ext cx="20585113" cy="701601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n-lt"/>
                <a:ea typeface="Fira Sans" panose="020B0503050000020004" pitchFamily="34" charset="0"/>
              </a:defRPr>
            </a:lvl1pPr>
            <a:lvl2pPr algn="ctr">
              <a:defRPr sz="4400">
                <a:solidFill>
                  <a:schemeClr val="bg1"/>
                </a:solidFill>
              </a:defRPr>
            </a:lvl2pPr>
            <a:lvl3pPr algn="ctr">
              <a:defRPr sz="4400">
                <a:solidFill>
                  <a:schemeClr val="bg1"/>
                </a:solidFill>
              </a:defRPr>
            </a:lvl3pPr>
            <a:lvl4pPr algn="ctr">
              <a:defRPr sz="4400">
                <a:solidFill>
                  <a:schemeClr val="bg1"/>
                </a:solidFill>
              </a:defRPr>
            </a:lvl4pPr>
            <a:lvl5pPr algn="ctr"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Texas Targeted Opioid Response </a:t>
            </a:r>
          </a:p>
          <a:p>
            <a:pPr lvl="0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67D67C6-DC97-914C-AD9C-579610347E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53737" y="10122343"/>
            <a:ext cx="20585113" cy="701601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n-lt"/>
                <a:ea typeface="Fira Sans" panose="020B0503050000020004" pitchFamily="34" charset="0"/>
              </a:defRPr>
            </a:lvl1pPr>
            <a:lvl2pPr algn="ctr">
              <a:defRPr sz="4400">
                <a:solidFill>
                  <a:schemeClr val="bg1"/>
                </a:solidFill>
              </a:defRPr>
            </a:lvl2pPr>
            <a:lvl3pPr algn="ctr">
              <a:defRPr sz="4400">
                <a:solidFill>
                  <a:schemeClr val="bg1"/>
                </a:solidFill>
              </a:defRPr>
            </a:lvl3pPr>
            <a:lvl4pPr algn="ctr">
              <a:defRPr sz="4400">
                <a:solidFill>
                  <a:schemeClr val="bg1"/>
                </a:solidFill>
              </a:defRPr>
            </a:lvl4pPr>
            <a:lvl5pPr algn="ctr"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Presenters name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6573B4-2E70-1648-A6F0-29B9B6CB8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80864" y="941133"/>
            <a:ext cx="3624449" cy="14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0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FAAF26B-0E3D-974D-BFFF-4004CA55BE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7300" y="2516265"/>
            <a:ext cx="7782113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D7CAD9-767E-F945-B6C9-889B8A4683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7399" y="5605612"/>
            <a:ext cx="8359775" cy="6795937"/>
          </a:xfr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lang="en-US" sz="2800" dirty="0">
                <a:latin typeface="+mn-lt"/>
                <a:ea typeface="Fira Sans" panose="020B0503050000020004" pitchFamily="34" charset="0"/>
                <a:cs typeface="Fira Sans" panose="020B0503050000020004" pitchFamily="34" charset="0"/>
              </a:defRPr>
            </a:lvl1pPr>
            <a:lvl2pPr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D410EE5-5A50-9541-8693-5D09321CCC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700000" y="5605611"/>
            <a:ext cx="8359775" cy="679593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lang="en-US" sz="2800" dirty="0">
                <a:latin typeface="+mn-lt"/>
                <a:ea typeface="Fira Sans" panose="020B0503050000020004" pitchFamily="34" charset="0"/>
                <a:cs typeface="Fira Sans" panose="020B0503050000020004" pitchFamily="34" charset="0"/>
              </a:defRPr>
            </a:lvl1pPr>
            <a:lvl2pPr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6E8414-4829-4A45-B733-F151877F78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9300" y="3077352"/>
            <a:ext cx="17741900" cy="2013157"/>
          </a:xfrm>
        </p:spPr>
        <p:txBody>
          <a:bodyPr/>
          <a:lstStyle>
            <a:lvl1pPr>
              <a:defRPr sz="13500"/>
            </a:lvl1pPr>
          </a:lstStyle>
          <a:p>
            <a:r>
              <a:rPr lang="en-US" dirty="0"/>
              <a:t>Two-Column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E6D7DB-2C28-FF48-B126-54248C62C4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780864" y="941133"/>
            <a:ext cx="3624449" cy="14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5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) Imag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3CA051C4-DAEC-BB4C-8BCA-0848359BD2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14475" y="1450523"/>
            <a:ext cx="8801100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3E93E0-6ABF-694A-A8E3-7C29AB7170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14475" y="4798223"/>
            <a:ext cx="8801100" cy="6858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lang="en-US" sz="2800" dirty="0">
                <a:latin typeface="+mn-lt"/>
                <a:ea typeface="Fira Sans" panose="020B0503050000020004" pitchFamily="34" charset="0"/>
                <a:cs typeface="Fira Sans" panose="020B0503050000020004" pitchFamily="34" charset="0"/>
              </a:defRPr>
            </a:lvl1pPr>
            <a:lvl2pPr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2" descr="Right side image ">
            <a:extLst>
              <a:ext uri="{FF2B5EF4-FFF2-40B4-BE49-F238E27FC236}">
                <a16:creationId xmlns:a16="http://schemas.microsoft.com/office/drawing/2014/main" id="{CEC4BEF9-5BC9-0546-A943-9ECEE297F9F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916843" y="0"/>
            <a:ext cx="12460807" cy="13716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F3336-1163-584A-BEA0-71736513E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4475" y="2093011"/>
            <a:ext cx="8801100" cy="2598257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 dirty="0"/>
              <a:t>Text (L) Image (R)</a:t>
            </a:r>
          </a:p>
        </p:txBody>
      </p:sp>
    </p:spTree>
    <p:extLst>
      <p:ext uri="{BB962C8B-B14F-4D97-AF65-F5344CB8AC3E}">
        <p14:creationId xmlns:p14="http://schemas.microsoft.com/office/powerpoint/2010/main" val="188536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L) Text (R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075432ED-0931-E34C-98C0-B68D1BD811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03414" y="1450523"/>
            <a:ext cx="8801100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9933520-A7E9-6C4A-ABA3-D4C56CC51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103414" y="4798223"/>
            <a:ext cx="8801100" cy="6858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lang="en-US" sz="2800" dirty="0">
                <a:latin typeface="+mn-lt"/>
                <a:ea typeface="Fira Sans" panose="020B0503050000020004" pitchFamily="34" charset="0"/>
                <a:cs typeface="Fira Sans" panose="020B0503050000020004" pitchFamily="34" charset="0"/>
              </a:defRPr>
            </a:lvl1pPr>
            <a:lvl2pPr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1" descr="Left side image ">
            <a:extLst>
              <a:ext uri="{FF2B5EF4-FFF2-40B4-BE49-F238E27FC236}">
                <a16:creationId xmlns:a16="http://schemas.microsoft.com/office/drawing/2014/main" id="{55B8928B-BB15-254F-AA40-37AD3502080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429024" cy="13716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036B82-2EAD-4C45-B889-00C816139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03414" y="2059777"/>
            <a:ext cx="8838471" cy="2651126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 dirty="0"/>
              <a:t>Image (L) Text (R)</a:t>
            </a:r>
          </a:p>
        </p:txBody>
      </p:sp>
    </p:spTree>
    <p:extLst>
      <p:ext uri="{BB962C8B-B14F-4D97-AF65-F5344CB8AC3E}">
        <p14:creationId xmlns:p14="http://schemas.microsoft.com/office/powerpoint/2010/main" val="1161798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 descr="Full page image ">
            <a:extLst>
              <a:ext uri="{FF2B5EF4-FFF2-40B4-BE49-F238E27FC236}">
                <a16:creationId xmlns:a16="http://schemas.microsoft.com/office/drawing/2014/main" id="{65112CEB-F3F1-A448-818C-79B272BF57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77650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</a:t>
            </a:r>
            <a:r>
              <a:rPr lang="en-US" dirty="0" err="1"/>
              <a:t>icn</a:t>
            </a:r>
            <a:r>
              <a:rPr lang="en-US" dirty="0"/>
              <a:t>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5C24C-B257-0741-B53D-FAEB849E4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Full Page Image</a:t>
            </a:r>
          </a:p>
        </p:txBody>
      </p:sp>
    </p:spTree>
    <p:extLst>
      <p:ext uri="{BB962C8B-B14F-4D97-AF65-F5344CB8AC3E}">
        <p14:creationId xmlns:p14="http://schemas.microsoft.com/office/powerpoint/2010/main" val="3827746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F8C5FFA8-53A7-C54E-8D6E-5A251B1C4D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7300" y="4789455"/>
            <a:ext cx="7782113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84265A5-1C96-AD43-8995-D6B7F92E46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6242" y="8187218"/>
            <a:ext cx="17725165" cy="701601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 algn="ctr">
              <a:defRPr sz="4400">
                <a:solidFill>
                  <a:schemeClr val="bg1"/>
                </a:solidFill>
              </a:defRPr>
            </a:lvl2pPr>
            <a:lvl3pPr algn="ctr">
              <a:defRPr sz="4400">
                <a:solidFill>
                  <a:schemeClr val="bg1"/>
                </a:solidFill>
              </a:defRPr>
            </a:lvl3pPr>
            <a:lvl4pPr algn="ctr">
              <a:defRPr sz="4400">
                <a:solidFill>
                  <a:schemeClr val="bg1"/>
                </a:solidFill>
              </a:defRPr>
            </a:lvl4pPr>
            <a:lvl5pPr algn="ctr"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Credentials</a:t>
            </a:r>
          </a:p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A9BCFA-DD3B-0A41-B02E-DA12D294E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5187" y="5339174"/>
            <a:ext cx="17725166" cy="2651126"/>
          </a:xfrm>
        </p:spPr>
        <p:txBody>
          <a:bodyPr/>
          <a:lstStyle>
            <a:lvl1pPr>
              <a:defRPr sz="13500"/>
            </a:lvl1pPr>
          </a:lstStyle>
          <a:p>
            <a:r>
              <a:rPr lang="en-US" dirty="0"/>
              <a:t>Closing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F9FBD3-B274-7F42-9DFE-B3571CB5D1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780864" y="941133"/>
            <a:ext cx="3624449" cy="14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9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F8B96A-092F-CB45-A7BE-ACEBBEE91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08442" y="4638808"/>
            <a:ext cx="3419042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86374211-C7CF-D04A-B335-D210CD8536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9682" y="1637987"/>
            <a:ext cx="7782113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08DF87C-4818-4148-89D6-E6AC9A5EE4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08443" y="5550492"/>
            <a:ext cx="14490140" cy="6163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2pPr>
            <a:lvl3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3pPr>
            <a:lvl4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4pPr>
            <a:lvl5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1. You can write here 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756608C3-A5E6-4C4B-BAC7-9D2BBF4618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08443" y="6831715"/>
            <a:ext cx="14490140" cy="6163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2pPr>
            <a:lvl3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3pPr>
            <a:lvl4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4pPr>
            <a:lvl5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2. You can write here 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DE9DBC45-5013-8C4F-BC52-987F5EF29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08443" y="8112938"/>
            <a:ext cx="14490140" cy="6163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2pPr>
            <a:lvl3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3pPr>
            <a:lvl4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4pPr>
            <a:lvl5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3. You can write here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C063CCB-F005-3D48-ABF6-D55D85BC46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08443" y="9394161"/>
            <a:ext cx="14490140" cy="6163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2pPr>
            <a:lvl3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3pPr>
            <a:lvl4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4pPr>
            <a:lvl5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4. You can write here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B8A79AF-CC96-104D-A6EF-0E8AD76568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8443" y="10675385"/>
            <a:ext cx="14490140" cy="6163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2pPr>
            <a:lvl3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3pPr>
            <a:lvl4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4pPr>
            <a:lvl5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5. You can write here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F41DF-F796-4343-9761-C4FDE56E0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1927" y="2161207"/>
            <a:ext cx="14546655" cy="2160632"/>
          </a:xfrm>
        </p:spPr>
        <p:txBody>
          <a:bodyPr/>
          <a:lstStyle>
            <a:lvl1pPr>
              <a:defRPr sz="13500" b="1"/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35988C-93FB-6046-ACF0-B0A26CE2D2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780864" y="941133"/>
            <a:ext cx="3624449" cy="14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9D9A7DD-D163-5B4C-80F2-AB47567F5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8"/>
          <a:stretch/>
        </p:blipFill>
        <p:spPr>
          <a:xfrm>
            <a:off x="-233319" y="0"/>
            <a:ext cx="24639474" cy="13716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A2B29B-921B-144E-B80A-B6A3302E5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590143" y="-1576552"/>
            <a:ext cx="28094152" cy="1686910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0658E441-26E8-3346-9268-EEDD589D28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6875" y="2460927"/>
            <a:ext cx="7782113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bg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9DE43007-AA56-1343-8F24-4357092945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6875" y="7495954"/>
            <a:ext cx="17703900" cy="84400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- Attribution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CF013-0757-3E44-8FA7-C3E1C6560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6875" y="2970078"/>
            <a:ext cx="17703900" cy="4345121"/>
          </a:xfrm>
        </p:spPr>
        <p:txBody>
          <a:bodyPr/>
          <a:lstStyle>
            <a:lvl1pPr>
              <a:defRPr sz="1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“Full Page Quote”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C19766-4BD8-2745-BE60-45C6F60B47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80864" y="941133"/>
            <a:ext cx="3624449" cy="14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B25A94B-807A-1C40-AE11-97F5AFD04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84177" y="5311550"/>
            <a:ext cx="3465552" cy="2590800"/>
          </a:xfrm>
        </p:spPr>
        <p:txBody>
          <a:bodyPr>
            <a:noAutofit/>
          </a:bodyPr>
          <a:lstStyle>
            <a:lvl1pPr marL="0" indent="0" algn="r">
              <a:buNone/>
              <a:defRPr sz="20000" b="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0000"/>
            </a:lvl2pPr>
            <a:lvl3pPr>
              <a:defRPr sz="20000"/>
            </a:lvl3pPr>
            <a:lvl4pPr>
              <a:defRPr sz="20000"/>
            </a:lvl4pPr>
            <a:lvl5pPr>
              <a:defRPr sz="200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30347D85-0B59-5645-92A9-D0BC9AEB03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73750" y="5378666"/>
            <a:ext cx="7782113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C5A84E-BEFB-FC47-8516-280877796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12510" y="8379487"/>
            <a:ext cx="3419042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3ACB39-7D06-2A44-9ADA-04563B4C60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3750" y="5901886"/>
            <a:ext cx="14735137" cy="2000464"/>
          </a:xfrm>
        </p:spPr>
        <p:txBody>
          <a:bodyPr/>
          <a:lstStyle>
            <a:lvl1pPr>
              <a:defRPr sz="10000"/>
            </a:lvl1pPr>
          </a:lstStyle>
          <a:p>
            <a:pPr lvl="0"/>
            <a:r>
              <a:rPr lang="en-US" dirty="0"/>
              <a:t>White Section Break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1D0F3E-6FCA-2C44-A569-531C241E8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780864" y="941133"/>
            <a:ext cx="3624449" cy="14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6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B25A94B-807A-1C40-AE11-97F5AFD04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84177" y="5311550"/>
            <a:ext cx="3465552" cy="2590800"/>
          </a:xfrm>
        </p:spPr>
        <p:txBody>
          <a:bodyPr>
            <a:noAutofit/>
          </a:bodyPr>
          <a:lstStyle>
            <a:lvl1pPr marL="0" indent="0" algn="r">
              <a:buNone/>
              <a:defRPr sz="20000" b="0">
                <a:solidFill>
                  <a:schemeClr val="bg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0000"/>
            </a:lvl2pPr>
            <a:lvl3pPr>
              <a:defRPr sz="20000"/>
            </a:lvl3pPr>
            <a:lvl4pPr>
              <a:defRPr sz="20000"/>
            </a:lvl4pPr>
            <a:lvl5pPr>
              <a:defRPr sz="200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30347D85-0B59-5645-92A9-D0BC9AEB03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73750" y="5378666"/>
            <a:ext cx="7782113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bg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C5A84E-BEFB-FC47-8516-280877796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12510" y="8379487"/>
            <a:ext cx="3419042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FBBD14-A1DA-7E4C-AACC-92740FC28E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2203" y="5901886"/>
            <a:ext cx="14528900" cy="2000464"/>
          </a:xfrm>
        </p:spPr>
        <p:txBody>
          <a:bodyPr/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Blue Section Break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433FAF-177D-9443-ACDE-6D1675FA4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80864" y="941133"/>
            <a:ext cx="3624449" cy="14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4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24FF00-FB56-D743-9308-A486C0F1C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70106" y="5263120"/>
            <a:ext cx="0" cy="85953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586A91F-424E-1545-A658-7F2540CFF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87182" y="7261444"/>
            <a:ext cx="13013702" cy="11370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9289CE-344B-0F40-9EE0-B4F130E21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41542" y="5029733"/>
            <a:ext cx="4857127" cy="11370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D91C96FA-0398-DE4A-85BF-C24B9316DB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7300" y="1578424"/>
            <a:ext cx="7782113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651E33F3-32D4-8942-8D89-2F945B3E9A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1543" y="5029734"/>
            <a:ext cx="4857126" cy="113700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spc="600" baseline="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YEAR START</a:t>
            </a:r>
          </a:p>
        </p:txBody>
      </p:sp>
      <p:sp>
        <p:nvSpPr>
          <p:cNvPr id="22" name="Text Placeholder 24">
            <a:extLst>
              <a:ext uri="{FF2B5EF4-FFF2-40B4-BE49-F238E27FC236}">
                <a16:creationId xmlns:a16="http://schemas.microsoft.com/office/drawing/2014/main" id="{54B5F9FC-F2C1-FB43-9342-7E427418BC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7181" y="7282709"/>
            <a:ext cx="13013703" cy="1137005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 spc="0" baseline="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Year: Title Here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DC9F4ED0-C409-3B4C-9563-881B0E55B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0580" y="8686265"/>
            <a:ext cx="13026099" cy="2556062"/>
          </a:xfr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+mn-lt"/>
              </a:defRPr>
            </a:lvl2pPr>
            <a:lvl3pPr>
              <a:defRPr sz="2800">
                <a:solidFill>
                  <a:schemeClr val="tx1"/>
                </a:solidFill>
                <a:latin typeface="+mn-lt"/>
              </a:defRPr>
            </a:lvl3pPr>
            <a:lvl4pPr>
              <a:defRPr sz="2800">
                <a:solidFill>
                  <a:schemeClr val="tx1"/>
                </a:solidFill>
                <a:latin typeface="+mn-lt"/>
              </a:defRPr>
            </a:lvl4pPr>
            <a:lvl5pPr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E117FD-F1FE-C94D-9D40-5BECFC323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7300" y="2233063"/>
            <a:ext cx="9851987" cy="2012950"/>
          </a:xfrm>
        </p:spPr>
        <p:txBody>
          <a:bodyPr/>
          <a:lstStyle/>
          <a:p>
            <a:r>
              <a:rPr lang="en-US" dirty="0"/>
              <a:t>Timeline-Start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A0BB58-36F3-2C4E-9E33-A29F573372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780864" y="941133"/>
            <a:ext cx="3624449" cy="14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7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93853E-B879-4041-9E0E-36540D6BE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70106" y="-223935"/>
            <a:ext cx="0" cy="140824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89A34C4-17FE-F744-ADF0-CDFA8D7D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87182" y="7261444"/>
            <a:ext cx="13013702" cy="11370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93D348-EC33-404D-8A67-D50834727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80581" y="2473675"/>
            <a:ext cx="13013702" cy="11370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67273E21-64ED-E04C-88A5-C29156A0DA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0580" y="2473673"/>
            <a:ext cx="13013703" cy="1137005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 spc="0" baseline="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Year: Title Here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F81E9A98-421A-FB42-9047-A3506B35948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73979" y="3898495"/>
            <a:ext cx="13026099" cy="255606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73260455-2E3D-3646-B202-1254BC11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7181" y="7261444"/>
            <a:ext cx="13013703" cy="1137005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 spc="0" baseline="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Year: Title Here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FFEF9E2E-3CC8-A447-ADF3-534B5E2D4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0580" y="8686265"/>
            <a:ext cx="13026099" cy="2556062"/>
          </a:xfr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+mn-lt"/>
              </a:defRPr>
            </a:lvl2pPr>
            <a:lvl3pPr>
              <a:defRPr sz="2800">
                <a:solidFill>
                  <a:schemeClr val="tx1"/>
                </a:solidFill>
                <a:latin typeface="+mn-lt"/>
              </a:defRPr>
            </a:lvl3pPr>
            <a:lvl4pPr>
              <a:defRPr sz="2800">
                <a:solidFill>
                  <a:schemeClr val="tx1"/>
                </a:solidFill>
                <a:latin typeface="+mn-lt"/>
              </a:defRPr>
            </a:lvl4pPr>
            <a:lvl5pPr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01484-6474-F946-9776-8C4FBEC59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7181" y="425198"/>
            <a:ext cx="12356802" cy="1825486"/>
          </a:xfrm>
        </p:spPr>
        <p:txBody>
          <a:bodyPr/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Timeline-Mid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71C72F-B9F3-384E-AB7B-18054BA96C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780864" y="941133"/>
            <a:ext cx="3624449" cy="14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1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BE4ADF-E838-6840-A723-1089EE7E1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70106" y="0"/>
            <a:ext cx="0" cy="904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D44DF48-2AA7-494C-9A64-EEB0DB99A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80581" y="2473673"/>
            <a:ext cx="13013702" cy="1137006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5DB4FC17-2224-2C4C-83BA-01A540D7A9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0580" y="2473668"/>
            <a:ext cx="13013703" cy="1137005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 spc="0" baseline="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Year: Title Here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C68D43B7-78A5-F345-B6EC-D27D29C213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73979" y="3898495"/>
            <a:ext cx="13026099" cy="255606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DBFD6C-A8F5-A74F-B9FF-DEBD63474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41542" y="8654143"/>
            <a:ext cx="4857127" cy="1137006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FAF17EF9-B0DC-8B4D-B852-E60128B121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1543" y="8638029"/>
            <a:ext cx="4857126" cy="113700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spc="600" baseline="0">
                <a:latin typeface="+mn-lt"/>
                <a:ea typeface="Fira Sans" panose="020B05030500000200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YEAR END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D67CF1-EFD4-354B-927D-E0615B3C09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0581" y="730251"/>
            <a:ext cx="10037646" cy="1137005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Timeline-End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A438F1-61B4-1147-AD6C-738D80D6AC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780864" y="941133"/>
            <a:ext cx="3624449" cy="14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0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33E0B99D-4BF8-E347-AB8C-C392066971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7300" y="2516265"/>
            <a:ext cx="7782113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1BDFA4-41C5-364C-9189-6714B94844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27400" y="5572975"/>
            <a:ext cx="17703800" cy="6875462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  <a:lvl2pPr>
              <a:defRPr sz="2800">
                <a:solidFill>
                  <a:schemeClr val="tx1"/>
                </a:solidFill>
                <a:latin typeface="+mn-lt"/>
              </a:defRPr>
            </a:lvl2pPr>
            <a:lvl3pPr>
              <a:defRPr sz="2800">
                <a:solidFill>
                  <a:schemeClr val="tx1"/>
                </a:solidFill>
                <a:latin typeface="+mn-lt"/>
              </a:defRPr>
            </a:lvl3pPr>
            <a:lvl4pPr>
              <a:defRPr sz="2800">
                <a:solidFill>
                  <a:schemeClr val="tx1"/>
                </a:solidFill>
                <a:latin typeface="+mn-lt"/>
              </a:defRPr>
            </a:lvl4pPr>
            <a:lvl5pPr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881EEC-B203-8C49-8E48-741D68983C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7301" y="3097230"/>
            <a:ext cx="17703800" cy="2013157"/>
          </a:xfrm>
        </p:spPr>
        <p:txBody>
          <a:bodyPr/>
          <a:lstStyle>
            <a:lvl1pPr>
              <a:defRPr sz="13500"/>
            </a:lvl1pPr>
          </a:lstStyle>
          <a:p>
            <a:pPr lvl="0"/>
            <a:r>
              <a:rPr lang="en-US" dirty="0"/>
              <a:t>Full-width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7A44EC-9A2E-A84E-BC36-5DE3DBAA0B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780864" y="941133"/>
            <a:ext cx="3624449" cy="14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3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2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10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ugabuse.gov/nidamed-medical-health-professionals/health-professions-education/words-matter-terms-to-use-avoid-when-talking-about-addiction" TargetMode="External"/><Relationship Id="rId3" Type="http://schemas.openxmlformats.org/officeDocument/2006/relationships/hyperlink" Target="https://txpmp.org/assets/images/Prescriber_Toolkit_2021.pdf" TargetMode="External"/><Relationship Id="rId7" Type="http://schemas.openxmlformats.org/officeDocument/2006/relationships/hyperlink" Target="https://www.health.harvard.edu/blog/prescription-monitoring-programs-helpful-or-harmful-2018060814001" TargetMode="External"/><Relationship Id="rId2" Type="http://schemas.openxmlformats.org/officeDocument/2006/relationships/hyperlink" Target="https://txpmp.org/resources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cdc.gov/overdose-prevention/hcp/clinical-guidance/prescription-drug-monitoring-programs.html" TargetMode="External"/><Relationship Id="rId5" Type="http://schemas.openxmlformats.org/officeDocument/2006/relationships/hyperlink" Target="https://www.apa.org/monitor/2019/03/ce-corner" TargetMode="External"/><Relationship Id="rId10" Type="http://schemas.openxmlformats.org/officeDocument/2006/relationships/hyperlink" Target="https://www.hhs.texas.gov/doing-business-hhs/provider-portals/health-services-providers/texas-health-steps/medical-providers/checkup-components" TargetMode="External"/><Relationship Id="rId4" Type="http://schemas.openxmlformats.org/officeDocument/2006/relationships/hyperlink" Target="http://txopioidresponse.org/" TargetMode="External"/><Relationship Id="rId9" Type="http://schemas.openxmlformats.org/officeDocument/2006/relationships/hyperlink" Target="https://www.hhs.texas.gov/services/mental-health-substance-use/mental-health-substance-use-resources/outreach-screening-assessment-referra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dc.gov/drugoverdose/pdf/calculating_total_daily_dose-a.pdf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mwr/volumes/71/rr/rr7103a1.htm?s_cid=rr7103a1.htm_w" TargetMode="External"/><Relationship Id="rId2" Type="http://schemas.openxmlformats.org/officeDocument/2006/relationships/hyperlink" Target="https://www.cdc.gov/drugoverdose/pdf/Clinical_Pocket_Guide_Tapering-a.pdf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hhs.texas.gov/services/mental-health-substance-use/mental-health-substance-use-resources/outreach-screening-assessment-referr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1DE745-127D-CE47-9D9A-63358380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800" dirty="0"/>
              <a:t>Texas Prescription ​</a:t>
            </a:r>
            <a:br>
              <a:rPr lang="en-US" sz="13800" dirty="0"/>
            </a:br>
            <a:r>
              <a:rPr lang="en-US" sz="13800" dirty="0"/>
              <a:t>Monitoring Program ​201​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3BDF7F-8128-484A-B825-C18C40D829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Texas Targeted Opioid Response</a:t>
            </a:r>
          </a:p>
        </p:txBody>
      </p:sp>
    </p:spTree>
    <p:extLst>
      <p:ext uri="{BB962C8B-B14F-4D97-AF65-F5344CB8AC3E}">
        <p14:creationId xmlns:p14="http://schemas.microsoft.com/office/powerpoint/2010/main" val="2369240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650526-67E6-1348-BD3A-A14F99D73C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27400" y="6400799"/>
            <a:ext cx="6519985" cy="6047637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en-US" b="1" u="sng" dirty="0">
                <a:hlinkClick r:id="rId2"/>
              </a:rPr>
              <a:t>Txpmp.org/resources</a:t>
            </a:r>
            <a:r>
              <a:rPr lang="en-US" b="1" dirty="0"/>
              <a:t>​</a:t>
            </a:r>
          </a:p>
          <a:p>
            <a:pPr fontAlgn="base">
              <a:lnSpc>
                <a:spcPct val="150000"/>
              </a:lnSpc>
            </a:pPr>
            <a:r>
              <a:rPr lang="en-US" b="1" u="sng" dirty="0">
                <a:hlinkClick r:id="rId3"/>
              </a:rPr>
              <a:t>PMP Toolkit</a:t>
            </a:r>
            <a:r>
              <a:rPr lang="en-US" b="1" dirty="0"/>
              <a:t>​</a:t>
            </a:r>
          </a:p>
          <a:p>
            <a:pPr fontAlgn="base">
              <a:lnSpc>
                <a:spcPct val="150000"/>
              </a:lnSpc>
            </a:pPr>
            <a:r>
              <a:rPr lang="en-US" b="1" u="sng" dirty="0">
                <a:hlinkClick r:id="rId4"/>
              </a:rPr>
              <a:t>Txopioidresponse.org</a:t>
            </a:r>
            <a:r>
              <a:rPr lang="en-US" b="1" dirty="0"/>
              <a:t>​</a:t>
            </a:r>
          </a:p>
          <a:p>
            <a:pPr fontAlgn="base">
              <a:lnSpc>
                <a:spcPct val="150000"/>
              </a:lnSpc>
            </a:pPr>
            <a:r>
              <a:rPr lang="en-US" b="1" u="sng" dirty="0">
                <a:hlinkClick r:id="rId5"/>
              </a:rPr>
              <a:t>Implicit Bias</a:t>
            </a:r>
            <a:r>
              <a:rPr lang="en-US" b="1" dirty="0"/>
              <a:t>​</a:t>
            </a:r>
          </a:p>
          <a:p>
            <a:pPr fontAlgn="base">
              <a:lnSpc>
                <a:spcPct val="150000"/>
              </a:lnSpc>
            </a:pPr>
            <a:r>
              <a:rPr lang="en-US" b="1" u="sng" dirty="0">
                <a:hlinkClick r:id="rId6"/>
              </a:rPr>
              <a:t>CDC: Prescription Drug Monitoring Programs (PDMPs)</a:t>
            </a:r>
            <a:r>
              <a:rPr lang="en-US" b="1" dirty="0"/>
              <a:t>​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96EA5FAF-CEBA-C14B-B4A6-338CCCFA4F2A}"/>
              </a:ext>
            </a:extLst>
          </p:cNvPr>
          <p:cNvSpPr txBox="1">
            <a:spLocks/>
          </p:cNvSpPr>
          <p:nvPr/>
        </p:nvSpPr>
        <p:spPr>
          <a:xfrm>
            <a:off x="3327301" y="4409225"/>
            <a:ext cx="17703800" cy="933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300" dirty="0"/>
              <a:t>Additional Resources​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DC3E30D-3FB2-E043-9A98-2A8D26E5A9BA}"/>
              </a:ext>
            </a:extLst>
          </p:cNvPr>
          <p:cNvSpPr txBox="1">
            <a:spLocks/>
          </p:cNvSpPr>
          <p:nvPr/>
        </p:nvSpPr>
        <p:spPr>
          <a:xfrm>
            <a:off x="12169676" y="6400799"/>
            <a:ext cx="8861425" cy="6047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</a:pPr>
            <a:r>
              <a:rPr lang="en-US" b="1" u="sng" dirty="0">
                <a:hlinkClick r:id="rId7"/>
              </a:rPr>
              <a:t>Harvard Health: Are Prescription Monitoring Programs Helpful or Harmful?</a:t>
            </a:r>
            <a:r>
              <a:rPr lang="en-US" b="1" dirty="0"/>
              <a:t>​</a:t>
            </a:r>
          </a:p>
          <a:p>
            <a:pPr fontAlgn="base">
              <a:lnSpc>
                <a:spcPct val="150000"/>
              </a:lnSpc>
            </a:pPr>
            <a:r>
              <a:rPr lang="en-US" b="1" u="sng" dirty="0">
                <a:hlinkClick r:id="rId8"/>
              </a:rPr>
              <a:t>Words Matter (National Institute on Drug Abuse)</a:t>
            </a:r>
            <a:r>
              <a:rPr lang="en-US" b="1" dirty="0"/>
              <a:t>​</a:t>
            </a:r>
          </a:p>
          <a:p>
            <a:pPr fontAlgn="base">
              <a:lnSpc>
                <a:spcPct val="150000"/>
              </a:lnSpc>
            </a:pPr>
            <a:r>
              <a:rPr lang="en-US" b="1" u="sng" dirty="0">
                <a:hlinkClick r:id="rId9"/>
              </a:rPr>
              <a:t>OSAR / Texas Health and Human Services Commission (HHSC)</a:t>
            </a:r>
            <a:r>
              <a:rPr lang="en-US" b="1" dirty="0"/>
              <a:t>​</a:t>
            </a:r>
          </a:p>
          <a:p>
            <a:pPr fontAlgn="base">
              <a:lnSpc>
                <a:spcPct val="150000"/>
              </a:lnSpc>
            </a:pPr>
            <a:r>
              <a:rPr lang="en-US" b="1" u="sng" dirty="0">
                <a:hlinkClick r:id="rId10"/>
              </a:rPr>
              <a:t>Patient Screening Tools</a:t>
            </a:r>
            <a:r>
              <a:rPr lang="en-US" b="1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76532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D6851D-A6B7-0F44-83BF-15B7BEE4E71F}"/>
              </a:ext>
            </a:extLst>
          </p:cNvPr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2F2AD7-5D81-9D4F-802B-640AB9B12CEA}"/>
              </a:ext>
            </a:extLst>
          </p:cNvPr>
          <p:cNvGrpSpPr/>
          <p:nvPr/>
        </p:nvGrpSpPr>
        <p:grpSpPr>
          <a:xfrm>
            <a:off x="3895814" y="5081330"/>
            <a:ext cx="16586021" cy="3553339"/>
            <a:chOff x="3966845" y="5081331"/>
            <a:chExt cx="16586021" cy="355333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FC9CAE-CED2-544E-A4FB-5E4429E0D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6845" y="5727701"/>
              <a:ext cx="5715000" cy="22606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805C97-A201-D045-B0A5-748867AC90FD}"/>
                </a:ext>
              </a:extLst>
            </p:cNvPr>
            <p:cNvSpPr/>
            <p:nvPr/>
          </p:nvSpPr>
          <p:spPr>
            <a:xfrm>
              <a:off x="11904345" y="5980837"/>
              <a:ext cx="8648521" cy="175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</a:rPr>
                <a:t>For additional resources, </a:t>
              </a:r>
              <a:br>
                <a:rPr lang="en-US" sz="5400" b="1" dirty="0">
                  <a:solidFill>
                    <a:schemeClr val="bg1"/>
                  </a:solidFill>
                </a:rPr>
              </a:br>
              <a:r>
                <a:rPr lang="en-US" sz="5400" b="1" dirty="0">
                  <a:solidFill>
                    <a:schemeClr val="bg1"/>
                  </a:solidFill>
                </a:rPr>
                <a:t>visit txpmp.org.</a:t>
              </a:r>
              <a:endParaRPr lang="en-US" sz="5400" b="1" dirty="0">
                <a:solidFill>
                  <a:schemeClr val="bg1"/>
                </a:solidFill>
                <a:effectLst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B28B68D-B34C-BE49-918C-5EC2F71703ED}"/>
                </a:ext>
              </a:extLst>
            </p:cNvPr>
            <p:cNvCxnSpPr>
              <a:cxnSpLocks/>
            </p:cNvCxnSpPr>
            <p:nvPr/>
          </p:nvCxnSpPr>
          <p:spPr>
            <a:xfrm>
              <a:off x="10793095" y="5081331"/>
              <a:ext cx="0" cy="3553339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16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A88FE-1A72-7944-83A5-659D2A7242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98599" y="6400800"/>
            <a:ext cx="13168377" cy="600074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/>
              <a:t>PMP data may indicate:​</a:t>
            </a:r>
          </a:p>
          <a:p>
            <a:pPr fontAlgn="base"/>
            <a:r>
              <a:rPr lang="en-US" dirty="0"/>
              <a:t>Overlapping prescriptions​</a:t>
            </a:r>
          </a:p>
          <a:p>
            <a:pPr fontAlgn="base"/>
            <a:r>
              <a:rPr lang="en-US" dirty="0"/>
              <a:t>Obtaining prescriptions from several prescribers and/or pharmacies​</a:t>
            </a:r>
          </a:p>
          <a:p>
            <a:pPr fontAlgn="base"/>
            <a:r>
              <a:rPr lang="en-US" dirty="0"/>
              <a:t>Dosages at or above 50 MME/day (per the </a:t>
            </a:r>
            <a:r>
              <a:rPr lang="en-US" b="1" u="sng" dirty="0">
                <a:hlinkClick r:id="rId2"/>
              </a:rPr>
              <a:t>CDC</a:t>
            </a:r>
            <a:r>
              <a:rPr lang="en-US" dirty="0"/>
              <a:t>, increases the risk </a:t>
            </a:r>
            <a:br>
              <a:rPr lang="en-US" dirty="0"/>
            </a:br>
            <a:r>
              <a:rPr lang="en-US" dirty="0"/>
              <a:t> of overdose by at least 2x the risk at &lt;20 MME/day)​​</a:t>
            </a:r>
          </a:p>
          <a:p>
            <a:pPr marL="0" indent="0" fontAlgn="base">
              <a:buNone/>
            </a:pPr>
            <a:r>
              <a:rPr lang="en-US" dirty="0"/>
              <a:t>Remember: Concerns should trigger a discussion, not a decision​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E9802F-B8FE-B84C-B91C-82B9023EC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500" y="3077352"/>
            <a:ext cx="17741900" cy="2013157"/>
          </a:xfrm>
        </p:spPr>
        <p:txBody>
          <a:bodyPr/>
          <a:lstStyle/>
          <a:p>
            <a:r>
              <a:rPr lang="en-US" sz="11300" dirty="0"/>
              <a:t>Identifying Patient </a:t>
            </a:r>
            <a:br>
              <a:rPr lang="en-US" sz="11300" dirty="0"/>
            </a:br>
            <a:r>
              <a:rPr lang="en-US" sz="11300" dirty="0"/>
              <a:t>Risk Factors</a:t>
            </a:r>
          </a:p>
        </p:txBody>
      </p:sp>
      <p:pic>
        <p:nvPicPr>
          <p:cNvPr id="7" name="Picture Placeholder 18">
            <a:extLst>
              <a:ext uri="{FF2B5EF4-FFF2-40B4-BE49-F238E27FC236}">
                <a16:creationId xmlns:a16="http://schemas.microsoft.com/office/drawing/2014/main" id="{496A2701-5476-CF4A-8076-AF41919DB3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25800" y="0"/>
            <a:ext cx="845185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8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A88FE-1A72-7944-83A5-659D2A7242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531600" y="4200525"/>
            <a:ext cx="10452100" cy="6000749"/>
          </a:xfrm>
        </p:spPr>
        <p:txBody>
          <a:bodyPr>
            <a:normAutofit lnSpcReduction="10000"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en-US" sz="3500" b="1" dirty="0">
                <a:solidFill>
                  <a:schemeClr val="accent2"/>
                </a:solidFill>
              </a:rPr>
              <a:t>These conversations can be challenging, but the words you use impact your patients' health.​​</a:t>
            </a:r>
            <a:br>
              <a:rPr lang="en-US" sz="3500" b="1" dirty="0">
                <a:solidFill>
                  <a:schemeClr val="accent2"/>
                </a:solidFill>
              </a:rPr>
            </a:br>
            <a:endParaRPr lang="en-US" sz="3500" b="1" dirty="0">
              <a:solidFill>
                <a:schemeClr val="accent2"/>
              </a:solidFill>
            </a:endParaRPr>
          </a:p>
          <a:p>
            <a:pPr marL="0" indent="0" fontAlgn="base">
              <a:buNone/>
            </a:pPr>
            <a:r>
              <a:rPr lang="en-US" dirty="0"/>
              <a:t>Evidence-based health communication best practices:​</a:t>
            </a:r>
          </a:p>
          <a:p>
            <a:pPr fontAlgn="base"/>
            <a:r>
              <a:rPr lang="en-US" dirty="0"/>
              <a:t>Use non-stigmatizing, person-first language​</a:t>
            </a:r>
          </a:p>
          <a:p>
            <a:pPr fontAlgn="base"/>
            <a:r>
              <a:rPr lang="en-US" dirty="0"/>
              <a:t>Use motivational interviewing techniques​</a:t>
            </a:r>
          </a:p>
          <a:p>
            <a:pPr fontAlgn="base"/>
            <a:r>
              <a:rPr lang="en-US" dirty="0"/>
              <a:t>Demonstrate active listening​</a:t>
            </a:r>
          </a:p>
          <a:p>
            <a:pPr fontAlgn="base"/>
            <a:r>
              <a:rPr lang="en-US" dirty="0"/>
              <a:t>Practice cognitive empathy​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E9802F-B8FE-B84C-B91C-82B9023EC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700" y="4481901"/>
            <a:ext cx="8274050" cy="5437998"/>
          </a:xfrm>
        </p:spPr>
        <p:txBody>
          <a:bodyPr/>
          <a:lstStyle/>
          <a:p>
            <a:r>
              <a:rPr lang="en-US" sz="9600" dirty="0"/>
              <a:t>Talking About Concerning PMP Results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3D5CAB-94D9-9B42-A653-ED730D11C202}"/>
              </a:ext>
            </a:extLst>
          </p:cNvPr>
          <p:cNvCxnSpPr/>
          <p:nvPr/>
        </p:nvCxnSpPr>
        <p:spPr>
          <a:xfrm>
            <a:off x="10858500" y="3981450"/>
            <a:ext cx="0" cy="62198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4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0D1EEF-56E7-9246-ABC6-7F465DD426C7}"/>
              </a:ext>
            </a:extLst>
          </p:cNvPr>
          <p:cNvSpPr/>
          <p:nvPr/>
        </p:nvSpPr>
        <p:spPr>
          <a:xfrm>
            <a:off x="12188824" y="0"/>
            <a:ext cx="12188826" cy="137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714208-0D77-E448-9C61-2CEF22967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5" y="2113349"/>
            <a:ext cx="9134475" cy="2598257"/>
          </a:xfrm>
        </p:spPr>
        <p:txBody>
          <a:bodyPr/>
          <a:lstStyle/>
          <a:p>
            <a:r>
              <a:rPr lang="en-US" sz="9600" dirty="0"/>
              <a:t>Non-Stigmatizing Language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7943320-3BA7-AE4E-944C-4099F7C6E836}"/>
              </a:ext>
            </a:extLst>
          </p:cNvPr>
          <p:cNvSpPr txBox="1">
            <a:spLocks/>
          </p:cNvSpPr>
          <p:nvPr/>
        </p:nvSpPr>
        <p:spPr>
          <a:xfrm>
            <a:off x="1514475" y="6400800"/>
            <a:ext cx="8772525" cy="6000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86" indent="-457086" algn="l" defTabSz="1828343" rtl="0" eaLnBrk="1" latinLnBrk="0" hangingPunct="1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Fira Sans" panose="020B0503050000020004" pitchFamily="34" charset="0"/>
                <a:cs typeface="Fira Sans" panose="020B05030500000200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/>
              <a:t>Stigma: negative attitudes or discrimination against someone based on a distinguishing characteristic such as a health condition, </a:t>
            </a:r>
            <a:br>
              <a:rPr lang="en-US" dirty="0"/>
            </a:br>
            <a:r>
              <a:rPr lang="en-US" dirty="0"/>
              <a:t>mental illness or disability​</a:t>
            </a:r>
          </a:p>
          <a:p>
            <a:pPr fontAlgn="base"/>
            <a:r>
              <a:rPr lang="en-US" dirty="0"/>
              <a:t>Providers who see SUD as the patient’s own fault may unknowingly provide substandard care​</a:t>
            </a:r>
          </a:p>
          <a:p>
            <a:pPr fontAlgn="base"/>
            <a:r>
              <a:rPr lang="en-US" dirty="0"/>
              <a:t>People with SUD internalize stigma, may feel shame and refuse to seek treatment​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B4A7E3-6A91-5240-8F56-EFC7994F72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2640" y="135114"/>
            <a:ext cx="12145010" cy="1349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74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D9F2F-AA9B-E941-B537-39B8C23594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899650" y="5657849"/>
            <a:ext cx="12998450" cy="6047637"/>
          </a:xfrm>
        </p:spPr>
        <p:txBody>
          <a:bodyPr/>
          <a:lstStyle/>
          <a:p>
            <a:pPr fontAlgn="base">
              <a:lnSpc>
                <a:spcPct val="150000"/>
              </a:lnSpc>
            </a:pPr>
            <a:r>
              <a:rPr lang="en-US" dirty="0"/>
              <a:t>Unconscious association, belief or attitude toward a social group​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May lead to attributing certain qualities or characteristics to all members of a particular group​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Can affect the way providers interact with patients​</a:t>
            </a:r>
          </a:p>
          <a:p>
            <a:pPr fontAlgn="base">
              <a:lnSpc>
                <a:spcPct val="150000"/>
              </a:lnSpc>
            </a:pPr>
            <a:endParaRPr lang="en-US" dirty="0"/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2"/>
                </a:solidFill>
              </a:rPr>
              <a:t>Checking the PMP for </a:t>
            </a:r>
            <a:r>
              <a:rPr lang="en-US" b="1" i="1" dirty="0">
                <a:solidFill>
                  <a:schemeClr val="accent2"/>
                </a:solidFill>
              </a:rPr>
              <a:t>every patient, every time</a:t>
            </a:r>
            <a:r>
              <a:rPr lang="en-US" b="1" dirty="0">
                <a:solidFill>
                  <a:schemeClr val="accent2"/>
                </a:solidFill>
              </a:rPr>
              <a:t> helps to eliminate implicit bias, ensuring prescribing and dispensing decisions are informed by data.​</a:t>
            </a:r>
          </a:p>
        </p:txBody>
      </p:sp>
      <p:pic>
        <p:nvPicPr>
          <p:cNvPr id="5" name="Picture Placeholder 18">
            <a:extLst>
              <a:ext uri="{FF2B5EF4-FFF2-40B4-BE49-F238E27FC236}">
                <a16:creationId xmlns:a16="http://schemas.microsoft.com/office/drawing/2014/main" id="{1158938D-55CC-C948-9204-0077B6BF95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451850" cy="13716000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D900E103-2DD6-1C43-811F-A54EE6FA47BD}"/>
              </a:ext>
            </a:extLst>
          </p:cNvPr>
          <p:cNvSpPr txBox="1">
            <a:spLocks/>
          </p:cNvSpPr>
          <p:nvPr/>
        </p:nvSpPr>
        <p:spPr>
          <a:xfrm>
            <a:off x="9934574" y="2324124"/>
            <a:ext cx="11382375" cy="2598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9600" dirty="0"/>
          </a:p>
          <a:p>
            <a:r>
              <a:rPr lang="en-US" sz="9600" dirty="0"/>
              <a:t>Implicit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0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C70AB0E-DEAE-724D-945A-F1CF86EB77A8}"/>
              </a:ext>
            </a:extLst>
          </p:cNvPr>
          <p:cNvSpPr txBox="1">
            <a:spLocks/>
          </p:cNvSpPr>
          <p:nvPr/>
        </p:nvSpPr>
        <p:spPr>
          <a:xfrm>
            <a:off x="9896474" y="5380891"/>
            <a:ext cx="13042774" cy="5255423"/>
          </a:xfrm>
          <a:prstGeom prst="rect">
            <a:avLst/>
          </a:prstGeom>
        </p:spPr>
        <p:txBody>
          <a:bodyPr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Put the subject of your sentence before any words that describe them, putting the person before the condition​</a:t>
            </a:r>
          </a:p>
          <a:p>
            <a:pPr fontAlgn="base">
              <a:lnSpc>
                <a:spcPct val="15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Maintains the integrity of individuals as whole human beings, 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rather than essentializing a person using a single trait​</a:t>
            </a:r>
          </a:p>
          <a:p>
            <a:pPr fontAlgn="base">
              <a:lnSpc>
                <a:spcPct val="150000"/>
              </a:lnSpc>
            </a:pPr>
            <a:r>
              <a:rPr lang="en-US" sz="2800" dirty="0"/>
              <a:t>Examples​</a:t>
            </a:r>
          </a:p>
          <a:p>
            <a:pPr lvl="1" fontAlgn="base">
              <a:lnSpc>
                <a:spcPct val="150000"/>
              </a:lnSpc>
            </a:pPr>
            <a:r>
              <a:rPr lang="en-US" sz="2800" dirty="0"/>
              <a:t>"She's diabetic”           "A person with Type 2 diabetes"​</a:t>
            </a:r>
          </a:p>
          <a:p>
            <a:pPr lvl="1" fontAlgn="base">
              <a:lnSpc>
                <a:spcPct val="150000"/>
              </a:lnSpc>
            </a:pPr>
            <a:r>
              <a:rPr lang="en-US" sz="2800" dirty="0"/>
              <a:t>"An AIDS victim”           "A person living with HIV/AIDS"​</a:t>
            </a:r>
          </a:p>
          <a:p>
            <a:pPr lvl="1" fontAlgn="base">
              <a:lnSpc>
                <a:spcPct val="150000"/>
              </a:lnSpc>
            </a:pPr>
            <a:r>
              <a:rPr lang="en-US" sz="2800" dirty="0"/>
              <a:t>"Drug addict”           "Person with a substance use disorder"​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4CA2F734-22E7-A547-BD71-1EE5715E7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6474" y="2324124"/>
            <a:ext cx="11382375" cy="2598257"/>
          </a:xfrm>
        </p:spPr>
        <p:txBody>
          <a:bodyPr/>
          <a:lstStyle/>
          <a:p>
            <a:r>
              <a:rPr lang="en-US" sz="9600" dirty="0"/>
              <a:t>Person-First Language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A051CA-D379-2A46-8E9F-3D0AC677E106}"/>
              </a:ext>
            </a:extLst>
          </p:cNvPr>
          <p:cNvCxnSpPr/>
          <p:nvPr/>
        </p:nvCxnSpPr>
        <p:spPr>
          <a:xfrm>
            <a:off x="14020800" y="9639300"/>
            <a:ext cx="70485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DF6CBD-5C4D-804F-8B10-9070A720B426}"/>
              </a:ext>
            </a:extLst>
          </p:cNvPr>
          <p:cNvCxnSpPr/>
          <p:nvPr/>
        </p:nvCxnSpPr>
        <p:spPr>
          <a:xfrm>
            <a:off x="14154150" y="10401300"/>
            <a:ext cx="70485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63F51B-0C0C-F845-AEFE-6F6C1EC9B31A}"/>
              </a:ext>
            </a:extLst>
          </p:cNvPr>
          <p:cNvCxnSpPr/>
          <p:nvPr/>
        </p:nvCxnSpPr>
        <p:spPr>
          <a:xfrm>
            <a:off x="13620750" y="11182350"/>
            <a:ext cx="70485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61AC790E-DD2B-1D4D-86D5-3B15C5464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845185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842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A88FE-1A72-7944-83A5-659D2A7242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7401" y="6400800"/>
            <a:ext cx="8197849" cy="6000749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b="1" dirty="0">
                <a:solidFill>
                  <a:schemeClr val="accent2"/>
                </a:solidFill>
              </a:rPr>
              <a:t>Use motivational interviewing techniques ​</a:t>
            </a:r>
          </a:p>
          <a:p>
            <a:pPr marL="987425" lvl="1" indent="-523875" fontAlgn="base"/>
            <a:r>
              <a:rPr lang="en-US" sz="2400" dirty="0"/>
              <a:t>Develop rapport​</a:t>
            </a:r>
          </a:p>
          <a:p>
            <a:pPr marL="987425" lvl="1" indent="-523875" fontAlgn="base">
              <a:lnSpc>
                <a:spcPct val="150000"/>
              </a:lnSpc>
            </a:pPr>
            <a:r>
              <a:rPr lang="en-US" sz="2400" dirty="0"/>
              <a:t>Ask open-ended questions​</a:t>
            </a:r>
          </a:p>
          <a:p>
            <a:pPr marL="987425" lvl="1" indent="-523875" fontAlgn="base">
              <a:lnSpc>
                <a:spcPct val="150000"/>
              </a:lnSpc>
            </a:pPr>
            <a:r>
              <a:rPr lang="en-US" sz="2400" dirty="0"/>
              <a:t>Encourage the patient to reflect on the positive effects of behavior change​</a:t>
            </a:r>
          </a:p>
          <a:p>
            <a:pPr marL="0" indent="0" fontAlgn="base">
              <a:buNone/>
            </a:pPr>
            <a:r>
              <a:rPr lang="en-US" b="1" dirty="0">
                <a:solidFill>
                  <a:schemeClr val="accent2"/>
                </a:solidFill>
              </a:rPr>
              <a:t>Demonstrate active listening ​</a:t>
            </a:r>
          </a:p>
          <a:p>
            <a:pPr marL="987425" lvl="1" indent="-544513" fontAlgn="base">
              <a:lnSpc>
                <a:spcPct val="150000"/>
              </a:lnSpc>
            </a:pPr>
            <a:r>
              <a:rPr lang="en-US" sz="2400" dirty="0"/>
              <a:t>Nonverbal body language: eye contact, nodding, sitting at eye-level​</a:t>
            </a:r>
          </a:p>
          <a:p>
            <a:pPr marL="987425" lvl="1" indent="-504825" fontAlgn="base">
              <a:lnSpc>
                <a:spcPct val="150000"/>
              </a:lnSpc>
            </a:pPr>
            <a:r>
              <a:rPr lang="en-US" sz="2400" dirty="0"/>
              <a:t>Ask follow-up questions ​</a:t>
            </a:r>
          </a:p>
          <a:p>
            <a:pPr fontAlgn="base"/>
            <a:endParaRPr lang="en-US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E9802F-B8FE-B84C-B91C-82B9023EC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300" dirty="0"/>
              <a:t>Communication </a:t>
            </a:r>
            <a:br>
              <a:rPr lang="en-US" sz="11300" dirty="0"/>
            </a:br>
            <a:r>
              <a:rPr lang="en-US" sz="11300" dirty="0"/>
              <a:t>Best Practices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2F156B-9457-8C41-B942-3B977A113668}"/>
              </a:ext>
            </a:extLst>
          </p:cNvPr>
          <p:cNvSpPr/>
          <p:nvPr/>
        </p:nvSpPr>
        <p:spPr>
          <a:xfrm>
            <a:off x="12852402" y="6400800"/>
            <a:ext cx="7473948" cy="4378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Teach back method​</a:t>
            </a:r>
          </a:p>
          <a:p>
            <a:pPr marL="987425" lvl="1" indent="-523875" fontAlgn="base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Ask the patient to recap your conversation in their own words​</a:t>
            </a:r>
          </a:p>
          <a:p>
            <a:pPr marL="987425" lvl="1" indent="-523875" fontAlgn="base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Creates an opportunity to establish understanding and agreement​</a:t>
            </a:r>
          </a:p>
          <a:p>
            <a:pPr marL="987425" lvl="1" indent="-523875" fontAlgn="base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Remember: it's about including the patient, not testing them​</a:t>
            </a:r>
          </a:p>
        </p:txBody>
      </p:sp>
    </p:spTree>
    <p:extLst>
      <p:ext uri="{BB962C8B-B14F-4D97-AF65-F5344CB8AC3E}">
        <p14:creationId xmlns:p14="http://schemas.microsoft.com/office/powerpoint/2010/main" val="16336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529CE-9FCF-BB45-8244-80394203C4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14474" y="4431322"/>
            <a:ext cx="11439526" cy="5255423"/>
          </a:xfrm>
        </p:spPr>
        <p:txBody>
          <a:bodyPr>
            <a:noAutofit/>
          </a:bodyPr>
          <a:lstStyle/>
          <a:p>
            <a:pPr fontAlgn="base"/>
            <a:r>
              <a:rPr lang="en-US" dirty="0"/>
              <a:t>Affective Empathy​</a:t>
            </a:r>
          </a:p>
          <a:p>
            <a:pPr lvl="1" fontAlgn="base">
              <a:lnSpc>
                <a:spcPct val="150000"/>
              </a:lnSpc>
            </a:pPr>
            <a:r>
              <a:rPr lang="en-US" dirty="0"/>
              <a:t>The ability to share the feelings of another person​</a:t>
            </a:r>
          </a:p>
          <a:p>
            <a:pPr lvl="1" fontAlgn="base">
              <a:lnSpc>
                <a:spcPct val="150000"/>
              </a:lnSpc>
            </a:pPr>
            <a:r>
              <a:rPr lang="en-US" dirty="0"/>
              <a:t>Unrealistic to relate to every patient, leads to provider burnout​</a:t>
            </a:r>
          </a:p>
          <a:p>
            <a:pPr fontAlgn="base"/>
            <a:r>
              <a:rPr lang="en-US" dirty="0"/>
              <a:t>Cognitive Empathy​</a:t>
            </a:r>
          </a:p>
          <a:p>
            <a:pPr lvl="1" fontAlgn="base">
              <a:lnSpc>
                <a:spcPct val="150000"/>
              </a:lnSpc>
            </a:pPr>
            <a:r>
              <a:rPr lang="en-US" dirty="0"/>
              <a:t>The ability to understand how a patient feels and what they might be thinking​</a:t>
            </a:r>
          </a:p>
          <a:p>
            <a:pPr lvl="1" fontAlgn="base">
              <a:lnSpc>
                <a:spcPct val="150000"/>
              </a:lnSpc>
            </a:pPr>
            <a:r>
              <a:rPr lang="en-US" dirty="0"/>
              <a:t>Recognize and validate their feelings as real and powerful, even if you can't relate or don't agree​</a:t>
            </a:r>
          </a:p>
          <a:p>
            <a:pPr lvl="1" fontAlgn="base">
              <a:lnSpc>
                <a:spcPct val="150000"/>
              </a:lnSpc>
            </a:pPr>
            <a:r>
              <a:rPr lang="en-US" dirty="0"/>
              <a:t>Saying the caring thing, even if you can't personally relate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B6E4184D-BFFB-2D4D-9615-2F7E96D0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4" y="1374555"/>
            <a:ext cx="12236695" cy="2598257"/>
          </a:xfrm>
        </p:spPr>
        <p:txBody>
          <a:bodyPr/>
          <a:lstStyle/>
          <a:p>
            <a:br>
              <a:rPr lang="en-US" sz="9600" dirty="0"/>
            </a:br>
            <a:r>
              <a:rPr lang="en-US" sz="9600" dirty="0"/>
              <a:t>Practicing Empathy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13A443-21CB-A94D-9EAE-20C62FF9C88A}"/>
              </a:ext>
            </a:extLst>
          </p:cNvPr>
          <p:cNvSpPr/>
          <p:nvPr/>
        </p:nvSpPr>
        <p:spPr>
          <a:xfrm>
            <a:off x="15925800" y="0"/>
            <a:ext cx="8451849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52ACAA-9ADD-F048-B801-E74A1CECF7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5730" y="1248410"/>
            <a:ext cx="7011988" cy="112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0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9D3AE-30F9-234F-9D7E-96C05DD3D3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27400" y="6400799"/>
            <a:ext cx="17703800" cy="6047637"/>
          </a:xfrm>
        </p:spPr>
        <p:txBody>
          <a:bodyPr/>
          <a:lstStyle/>
          <a:p>
            <a:pPr fontAlgn="base">
              <a:lnSpc>
                <a:spcPct val="150000"/>
              </a:lnSpc>
            </a:pPr>
            <a:r>
              <a:rPr lang="en-US" dirty="0"/>
              <a:t>Consider </a:t>
            </a:r>
            <a:r>
              <a:rPr lang="en-US" b="1" u="sng" dirty="0">
                <a:hlinkClick r:id="rId2"/>
              </a:rPr>
              <a:t>collaborating with the patient to taper opioids</a:t>
            </a:r>
            <a:r>
              <a:rPr lang="en-US" dirty="0"/>
              <a:t> to a safer dosage​</a:t>
            </a:r>
          </a:p>
          <a:p>
            <a:pPr fontAlgn="base">
              <a:lnSpc>
                <a:spcPct val="150000"/>
              </a:lnSpc>
            </a:pPr>
            <a:r>
              <a:rPr lang="en-US" b="1" dirty="0">
                <a:hlinkClick r:id="rId3"/>
              </a:rPr>
              <a:t>Consider offering naloxone​</a:t>
            </a:r>
            <a:endParaRPr lang="en-US" b="1" dirty="0"/>
          </a:p>
          <a:p>
            <a:pPr fontAlgn="base">
              <a:lnSpc>
                <a:spcPct val="150000"/>
              </a:lnSpc>
            </a:pPr>
            <a:r>
              <a:rPr lang="en-US" dirty="0"/>
              <a:t>Facilitate a referral to specialist treatment services​</a:t>
            </a:r>
          </a:p>
          <a:p>
            <a:pPr fontAlgn="base">
              <a:lnSpc>
                <a:spcPct val="150000"/>
              </a:lnSpc>
            </a:pPr>
            <a:r>
              <a:rPr lang="en-US" b="1" u="sng" dirty="0">
                <a:hlinkClick r:id="rId4"/>
              </a:rPr>
              <a:t>Outreach Screening Assessment &amp; Referral services</a:t>
            </a:r>
            <a:r>
              <a:rPr lang="en-US" b="1" dirty="0"/>
              <a:t> </a:t>
            </a:r>
            <a:r>
              <a:rPr lang="en-US" dirty="0"/>
              <a:t>(O.S.A.R.)​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Medication Assisted Treatment (M.A.T.)​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Schedule a follow up appointment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5E000582-12B5-BF43-A99C-3F7AA55D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300" y="3077352"/>
            <a:ext cx="17741900" cy="2013157"/>
          </a:xfrm>
        </p:spPr>
        <p:txBody>
          <a:bodyPr/>
          <a:lstStyle/>
          <a:p>
            <a:r>
              <a:rPr lang="en-US" sz="11300" dirty="0"/>
              <a:t>Next Steps </a:t>
            </a:r>
            <a:br>
              <a:rPr lang="en-US" sz="11300" dirty="0"/>
            </a:br>
            <a:r>
              <a:rPr lang="en-US" sz="11300" dirty="0"/>
              <a:t>&amp; Harm Reduction</a:t>
            </a:r>
          </a:p>
        </p:txBody>
      </p:sp>
    </p:spTree>
    <p:extLst>
      <p:ext uri="{BB962C8B-B14F-4D97-AF65-F5344CB8AC3E}">
        <p14:creationId xmlns:p14="http://schemas.microsoft.com/office/powerpoint/2010/main" val="1218872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242424"/>
      </a:dk1>
      <a:lt1>
        <a:srgbClr val="FFFFFF"/>
      </a:lt1>
      <a:dk2>
        <a:srgbClr val="232423"/>
      </a:dk2>
      <a:lt2>
        <a:srgbClr val="FFFFFF"/>
      </a:lt2>
      <a:accent1>
        <a:srgbClr val="003087"/>
      </a:accent1>
      <a:accent2>
        <a:srgbClr val="005CB9"/>
      </a:accent2>
      <a:accent3>
        <a:srgbClr val="00B3E3"/>
      </a:accent3>
      <a:accent4>
        <a:srgbClr val="6CC049"/>
      </a:accent4>
      <a:accent5>
        <a:srgbClr val="FFC800"/>
      </a:accent5>
      <a:accent6>
        <a:srgbClr val="242424"/>
      </a:accent6>
      <a:hlink>
        <a:srgbClr val="00B3E3"/>
      </a:hlink>
      <a:folHlink>
        <a:srgbClr val="005C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xas Targeted Opioid Response - PowerPoint Template" id="{012F1035-ECF2-0F4A-AEDB-450C1D604FB0}" vid="{3B4BB0A0-F858-4245-9DEF-7922C26099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7633</TotalTime>
  <Words>644</Words>
  <Application>Microsoft Office PowerPoint</Application>
  <PresentationFormat>Custom</PresentationFormat>
  <Paragraphs>72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Fira Sans</vt:lpstr>
      <vt:lpstr>Office Theme</vt:lpstr>
      <vt:lpstr>Texas Prescription ​ Monitoring Program ​201​</vt:lpstr>
      <vt:lpstr>Identifying Patient  Risk Factors</vt:lpstr>
      <vt:lpstr>Talking About Concerning PMP Results</vt:lpstr>
      <vt:lpstr>Non-Stigmatizing Language</vt:lpstr>
      <vt:lpstr>PowerPoint Presentation</vt:lpstr>
      <vt:lpstr>Person-First Language</vt:lpstr>
      <vt:lpstr>Communication  Best Practices</vt:lpstr>
      <vt:lpstr> Practicing Empathy</vt:lpstr>
      <vt:lpstr>Next Steps  &amp; Harm Reduction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subject/>
  <dc:creator>Rakasovic, Drazenka</dc:creator>
  <cp:keywords/>
  <dc:description/>
  <cp:lastModifiedBy>Anaya Rodriguez, Laura</cp:lastModifiedBy>
  <cp:revision>45</cp:revision>
  <dcterms:created xsi:type="dcterms:W3CDTF">2021-08-16T16:01:33Z</dcterms:created>
  <dcterms:modified xsi:type="dcterms:W3CDTF">2025-05-02T18:00:32Z</dcterms:modified>
  <cp:category/>
</cp:coreProperties>
</file>